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70" r:id="rId4"/>
    <p:sldId id="269" r:id="rId5"/>
    <p:sldId id="266" r:id="rId6"/>
    <p:sldId id="267" r:id="rId7"/>
    <p:sldId id="268" r:id="rId8"/>
    <p:sldId id="271" r:id="rId9"/>
    <p:sldId id="272" r:id="rId10"/>
    <p:sldId id="275" r:id="rId11"/>
    <p:sldId id="276" r:id="rId12"/>
    <p:sldId id="277" r:id="rId13"/>
    <p:sldId id="274" r:id="rId14"/>
    <p:sldId id="273" r:id="rId15"/>
    <p:sldId id="26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CD30AA-16E0-4214-8678-9A68DB25B9AE}" v="8" dt="2023-09-18T23:42:10.4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los delarosa" userId="5c06b4cd9ad9f6ec" providerId="LiveId" clId="{43CD30AA-16E0-4214-8678-9A68DB25B9AE}"/>
    <pc:docChg chg="undo custSel addSld modSld">
      <pc:chgData name="carlos delarosa" userId="5c06b4cd9ad9f6ec" providerId="LiveId" clId="{43CD30AA-16E0-4214-8678-9A68DB25B9AE}" dt="2023-09-18T23:49:19.034" v="569" actId="20577"/>
      <pc:docMkLst>
        <pc:docMk/>
      </pc:docMkLst>
      <pc:sldChg chg="addSp modSp mod modAnim">
        <pc:chgData name="carlos delarosa" userId="5c06b4cd9ad9f6ec" providerId="LiveId" clId="{43CD30AA-16E0-4214-8678-9A68DB25B9AE}" dt="2023-09-18T23:48:53.313" v="565" actId="20577"/>
        <pc:sldMkLst>
          <pc:docMk/>
          <pc:sldMk cId="3757946116" sldId="272"/>
        </pc:sldMkLst>
        <pc:spChg chg="add mod">
          <ac:chgData name="carlos delarosa" userId="5c06b4cd9ad9f6ec" providerId="LiveId" clId="{43CD30AA-16E0-4214-8678-9A68DB25B9AE}" dt="2023-09-18T23:27:33.535" v="225" actId="20577"/>
          <ac:spMkLst>
            <pc:docMk/>
            <pc:sldMk cId="3757946116" sldId="272"/>
            <ac:spMk id="5" creationId="{EEE7C9AC-07FF-C7B3-88E6-7E6F2964DEAB}"/>
          </ac:spMkLst>
        </pc:spChg>
        <pc:spChg chg="mod">
          <ac:chgData name="carlos delarosa" userId="5c06b4cd9ad9f6ec" providerId="LiveId" clId="{43CD30AA-16E0-4214-8678-9A68DB25B9AE}" dt="2023-09-18T23:48:53.313" v="565" actId="20577"/>
          <ac:spMkLst>
            <pc:docMk/>
            <pc:sldMk cId="3757946116" sldId="272"/>
            <ac:spMk id="8" creationId="{B7516FE5-15CA-CC18-CA90-2A037E4A4D68}"/>
          </ac:spMkLst>
        </pc:spChg>
        <pc:spChg chg="mod">
          <ac:chgData name="carlos delarosa" userId="5c06b4cd9ad9f6ec" providerId="LiveId" clId="{43CD30AA-16E0-4214-8678-9A68DB25B9AE}" dt="2023-09-18T23:46:43.643" v="547" actId="20577"/>
          <ac:spMkLst>
            <pc:docMk/>
            <pc:sldMk cId="3757946116" sldId="272"/>
            <ac:spMk id="11" creationId="{694FE1D8-DDD0-957B-5431-FE33F6BAB920}"/>
          </ac:spMkLst>
        </pc:spChg>
        <pc:picChg chg="add mod">
          <ac:chgData name="carlos delarosa" userId="5c06b4cd9ad9f6ec" providerId="LiveId" clId="{43CD30AA-16E0-4214-8678-9A68DB25B9AE}" dt="2023-09-18T23:24:44.735" v="10" actId="1076"/>
          <ac:picMkLst>
            <pc:docMk/>
            <pc:sldMk cId="3757946116" sldId="272"/>
            <ac:picMk id="3" creationId="{4636D672-47BF-65EB-1309-24F01672DFFA}"/>
          </ac:picMkLst>
        </pc:picChg>
        <pc:picChg chg="add mod">
          <ac:chgData name="carlos delarosa" userId="5c06b4cd9ad9f6ec" providerId="LiveId" clId="{43CD30AA-16E0-4214-8678-9A68DB25B9AE}" dt="2023-09-18T23:24:48.329" v="11" actId="1076"/>
          <ac:picMkLst>
            <pc:docMk/>
            <pc:sldMk cId="3757946116" sldId="272"/>
            <ac:picMk id="4" creationId="{EFD2BC72-40B4-F9E6-A8E1-92AA4490F108}"/>
          </ac:picMkLst>
        </pc:picChg>
      </pc:sldChg>
      <pc:sldChg chg="addSp delSp modSp add mod delAnim">
        <pc:chgData name="carlos delarosa" userId="5c06b4cd9ad9f6ec" providerId="LiveId" clId="{43CD30AA-16E0-4214-8678-9A68DB25B9AE}" dt="2023-09-18T23:48:50.434" v="563" actId="20577"/>
        <pc:sldMkLst>
          <pc:docMk/>
          <pc:sldMk cId="944676434" sldId="275"/>
        </pc:sldMkLst>
        <pc:spChg chg="mod">
          <ac:chgData name="carlos delarosa" userId="5c06b4cd9ad9f6ec" providerId="LiveId" clId="{43CD30AA-16E0-4214-8678-9A68DB25B9AE}" dt="2023-09-18T23:48:24.772" v="557" actId="20577"/>
          <ac:spMkLst>
            <pc:docMk/>
            <pc:sldMk cId="944676434" sldId="275"/>
            <ac:spMk id="5" creationId="{EEE7C9AC-07FF-C7B3-88E6-7E6F2964DEAB}"/>
          </ac:spMkLst>
        </pc:spChg>
        <pc:spChg chg="mod">
          <ac:chgData name="carlos delarosa" userId="5c06b4cd9ad9f6ec" providerId="LiveId" clId="{43CD30AA-16E0-4214-8678-9A68DB25B9AE}" dt="2023-09-18T23:48:50.434" v="563" actId="20577"/>
          <ac:spMkLst>
            <pc:docMk/>
            <pc:sldMk cId="944676434" sldId="275"/>
            <ac:spMk id="8" creationId="{B7516FE5-15CA-CC18-CA90-2A037E4A4D68}"/>
          </ac:spMkLst>
        </pc:spChg>
        <pc:spChg chg="mod">
          <ac:chgData name="carlos delarosa" userId="5c06b4cd9ad9f6ec" providerId="LiveId" clId="{43CD30AA-16E0-4214-8678-9A68DB25B9AE}" dt="2023-09-18T23:28:20.816" v="272" actId="20577"/>
          <ac:spMkLst>
            <pc:docMk/>
            <pc:sldMk cId="944676434" sldId="275"/>
            <ac:spMk id="11" creationId="{694FE1D8-DDD0-957B-5431-FE33F6BAB920}"/>
          </ac:spMkLst>
        </pc:spChg>
        <pc:picChg chg="del">
          <ac:chgData name="carlos delarosa" userId="5c06b4cd9ad9f6ec" providerId="LiveId" clId="{43CD30AA-16E0-4214-8678-9A68DB25B9AE}" dt="2023-09-18T23:28:23.470" v="273" actId="478"/>
          <ac:picMkLst>
            <pc:docMk/>
            <pc:sldMk cId="944676434" sldId="275"/>
            <ac:picMk id="3" creationId="{4636D672-47BF-65EB-1309-24F01672DFFA}"/>
          </ac:picMkLst>
        </pc:picChg>
        <pc:picChg chg="del mod">
          <ac:chgData name="carlos delarosa" userId="5c06b4cd9ad9f6ec" providerId="LiveId" clId="{43CD30AA-16E0-4214-8678-9A68DB25B9AE}" dt="2023-09-18T23:31:21.017" v="279" actId="478"/>
          <ac:picMkLst>
            <pc:docMk/>
            <pc:sldMk cId="944676434" sldId="275"/>
            <ac:picMk id="4" creationId="{EFD2BC72-40B4-F9E6-A8E1-92AA4490F108}"/>
          </ac:picMkLst>
        </pc:picChg>
        <pc:picChg chg="add mod">
          <ac:chgData name="carlos delarosa" userId="5c06b4cd9ad9f6ec" providerId="LiveId" clId="{43CD30AA-16E0-4214-8678-9A68DB25B9AE}" dt="2023-09-18T23:32:47.530" v="320" actId="1076"/>
          <ac:picMkLst>
            <pc:docMk/>
            <pc:sldMk cId="944676434" sldId="275"/>
            <ac:picMk id="6" creationId="{CEBA567C-5D59-A11C-7802-E00D8996F895}"/>
          </ac:picMkLst>
        </pc:picChg>
      </pc:sldChg>
      <pc:sldChg chg="addSp delSp modSp add mod modAnim">
        <pc:chgData name="carlos delarosa" userId="5c06b4cd9ad9f6ec" providerId="LiveId" clId="{43CD30AA-16E0-4214-8678-9A68DB25B9AE}" dt="2023-09-18T23:48:46.554" v="561" actId="20577"/>
        <pc:sldMkLst>
          <pc:docMk/>
          <pc:sldMk cId="126098664" sldId="276"/>
        </pc:sldMkLst>
        <pc:spChg chg="mod">
          <ac:chgData name="carlos delarosa" userId="5c06b4cd9ad9f6ec" providerId="LiveId" clId="{43CD30AA-16E0-4214-8678-9A68DB25B9AE}" dt="2023-09-18T23:36:10.349" v="418" actId="20577"/>
          <ac:spMkLst>
            <pc:docMk/>
            <pc:sldMk cId="126098664" sldId="276"/>
            <ac:spMk id="5" creationId="{EEE7C9AC-07FF-C7B3-88E6-7E6F2964DEAB}"/>
          </ac:spMkLst>
        </pc:spChg>
        <pc:spChg chg="mod">
          <ac:chgData name="carlos delarosa" userId="5c06b4cd9ad9f6ec" providerId="LiveId" clId="{43CD30AA-16E0-4214-8678-9A68DB25B9AE}" dt="2023-09-18T23:48:46.554" v="561" actId="20577"/>
          <ac:spMkLst>
            <pc:docMk/>
            <pc:sldMk cId="126098664" sldId="276"/>
            <ac:spMk id="8" creationId="{B7516FE5-15CA-CC18-CA90-2A037E4A4D68}"/>
          </ac:spMkLst>
        </pc:spChg>
        <pc:spChg chg="mod">
          <ac:chgData name="carlos delarosa" userId="5c06b4cd9ad9f6ec" providerId="LiveId" clId="{43CD30AA-16E0-4214-8678-9A68DB25B9AE}" dt="2023-09-18T23:35:12.690" v="394" actId="14100"/>
          <ac:spMkLst>
            <pc:docMk/>
            <pc:sldMk cId="126098664" sldId="276"/>
            <ac:spMk id="11" creationId="{694FE1D8-DDD0-957B-5431-FE33F6BAB920}"/>
          </ac:spMkLst>
        </pc:spChg>
        <pc:picChg chg="add mod">
          <ac:chgData name="carlos delarosa" userId="5c06b4cd9ad9f6ec" providerId="LiveId" clId="{43CD30AA-16E0-4214-8678-9A68DB25B9AE}" dt="2023-09-18T23:35:13.928" v="395" actId="1076"/>
          <ac:picMkLst>
            <pc:docMk/>
            <pc:sldMk cId="126098664" sldId="276"/>
            <ac:picMk id="3" creationId="{4987FF68-F963-C7C9-F8F4-E92046BAE0E7}"/>
          </ac:picMkLst>
        </pc:picChg>
        <pc:picChg chg="add mod">
          <ac:chgData name="carlos delarosa" userId="5c06b4cd9ad9f6ec" providerId="LiveId" clId="{43CD30AA-16E0-4214-8678-9A68DB25B9AE}" dt="2023-09-18T23:38:31.771" v="426" actId="1076"/>
          <ac:picMkLst>
            <pc:docMk/>
            <pc:sldMk cId="126098664" sldId="276"/>
            <ac:picMk id="4" creationId="{70388C32-CB04-244D-261A-555428BCEF12}"/>
          </ac:picMkLst>
        </pc:picChg>
        <pc:picChg chg="del">
          <ac:chgData name="carlos delarosa" userId="5c06b4cd9ad9f6ec" providerId="LiveId" clId="{43CD30AA-16E0-4214-8678-9A68DB25B9AE}" dt="2023-09-18T23:33:28.118" v="364" actId="478"/>
          <ac:picMkLst>
            <pc:docMk/>
            <pc:sldMk cId="126098664" sldId="276"/>
            <ac:picMk id="6" creationId="{CEBA567C-5D59-A11C-7802-E00D8996F895}"/>
          </ac:picMkLst>
        </pc:picChg>
      </pc:sldChg>
      <pc:sldChg chg="addSp delSp modSp add mod delAnim">
        <pc:chgData name="carlos delarosa" userId="5c06b4cd9ad9f6ec" providerId="LiveId" clId="{43CD30AA-16E0-4214-8678-9A68DB25B9AE}" dt="2023-09-18T23:49:19.034" v="569" actId="20577"/>
        <pc:sldMkLst>
          <pc:docMk/>
          <pc:sldMk cId="3147877649" sldId="277"/>
        </pc:sldMkLst>
        <pc:spChg chg="del mod">
          <ac:chgData name="carlos delarosa" userId="5c06b4cd9ad9f6ec" providerId="LiveId" clId="{43CD30AA-16E0-4214-8678-9A68DB25B9AE}" dt="2023-09-18T23:45:30.340" v="526" actId="21"/>
          <ac:spMkLst>
            <pc:docMk/>
            <pc:sldMk cId="3147877649" sldId="277"/>
            <ac:spMk id="5" creationId="{EEE7C9AC-07FF-C7B3-88E6-7E6F2964DEAB}"/>
          </ac:spMkLst>
        </pc:spChg>
        <pc:spChg chg="mod">
          <ac:chgData name="carlos delarosa" userId="5c06b4cd9ad9f6ec" providerId="LiveId" clId="{43CD30AA-16E0-4214-8678-9A68DB25B9AE}" dt="2023-09-18T23:49:19.034" v="569" actId="20577"/>
          <ac:spMkLst>
            <pc:docMk/>
            <pc:sldMk cId="3147877649" sldId="277"/>
            <ac:spMk id="8" creationId="{B7516FE5-15CA-CC18-CA90-2A037E4A4D68}"/>
          </ac:spMkLst>
        </pc:spChg>
        <pc:spChg chg="mod">
          <ac:chgData name="carlos delarosa" userId="5c06b4cd9ad9f6ec" providerId="LiveId" clId="{43CD30AA-16E0-4214-8678-9A68DB25B9AE}" dt="2023-09-18T23:45:35.870" v="527" actId="14100"/>
          <ac:spMkLst>
            <pc:docMk/>
            <pc:sldMk cId="3147877649" sldId="277"/>
            <ac:spMk id="11" creationId="{694FE1D8-DDD0-957B-5431-FE33F6BAB920}"/>
          </ac:spMkLst>
        </pc:spChg>
        <pc:picChg chg="del">
          <ac:chgData name="carlos delarosa" userId="5c06b4cd9ad9f6ec" providerId="LiveId" clId="{43CD30AA-16E0-4214-8678-9A68DB25B9AE}" dt="2023-09-18T23:42:58.364" v="448" actId="478"/>
          <ac:picMkLst>
            <pc:docMk/>
            <pc:sldMk cId="3147877649" sldId="277"/>
            <ac:picMk id="3" creationId="{4987FF68-F963-C7C9-F8F4-E92046BAE0E7}"/>
          </ac:picMkLst>
        </pc:picChg>
        <pc:picChg chg="del">
          <ac:chgData name="carlos delarosa" userId="5c06b4cd9ad9f6ec" providerId="LiveId" clId="{43CD30AA-16E0-4214-8678-9A68DB25B9AE}" dt="2023-09-18T23:42:59.867" v="449" actId="478"/>
          <ac:picMkLst>
            <pc:docMk/>
            <pc:sldMk cId="3147877649" sldId="277"/>
            <ac:picMk id="4" creationId="{70388C32-CB04-244D-261A-555428BCEF12}"/>
          </ac:picMkLst>
        </pc:picChg>
        <pc:picChg chg="add mod">
          <ac:chgData name="carlos delarosa" userId="5c06b4cd9ad9f6ec" providerId="LiveId" clId="{43CD30AA-16E0-4214-8678-9A68DB25B9AE}" dt="2023-09-18T23:44:36.496" v="473" actId="1076"/>
          <ac:picMkLst>
            <pc:docMk/>
            <pc:sldMk cId="3147877649" sldId="277"/>
            <ac:picMk id="6" creationId="{21E5431B-B6E8-C3E5-BCE4-4BCBA555C344}"/>
          </ac:picMkLst>
        </pc:picChg>
        <pc:picChg chg="add mod">
          <ac:chgData name="carlos delarosa" userId="5c06b4cd9ad9f6ec" providerId="LiveId" clId="{43CD30AA-16E0-4214-8678-9A68DB25B9AE}" dt="2023-09-18T23:44:38.035" v="474" actId="1076"/>
          <ac:picMkLst>
            <pc:docMk/>
            <pc:sldMk cId="3147877649" sldId="277"/>
            <ac:picMk id="9" creationId="{B683AEC4-735B-0A49-0FFF-C8DA7BC3EB25}"/>
          </ac:picMkLst>
        </pc:picChg>
        <pc:picChg chg="add mod">
          <ac:chgData name="carlos delarosa" userId="5c06b4cd9ad9f6ec" providerId="LiveId" clId="{43CD30AA-16E0-4214-8678-9A68DB25B9AE}" dt="2023-09-18T23:44:39.347" v="475" actId="1076"/>
          <ac:picMkLst>
            <pc:docMk/>
            <pc:sldMk cId="3147877649" sldId="277"/>
            <ac:picMk id="12" creationId="{5FAD5018-E15F-3CC4-B436-D7F6C4B2A22A}"/>
          </ac:picMkLst>
        </pc:picChg>
      </pc:sldChg>
    </pc:docChg>
  </pc:docChgLst>
</pc:chgInfo>
</file>

<file path=ppt/media/image1.jpg>
</file>

<file path=ppt/media/image10.jpg>
</file>

<file path=ppt/media/image2.tmp>
</file>

<file path=ppt/media/image3.png>
</file>

<file path=ppt/media/image4.tmp>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2294922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5530943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1415546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40240919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9399810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18639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2503120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2836901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1220608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3584012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D9EBE70-ABB7-4612-B803-099DBB9EB0EC}" type="datetimeFigureOut">
              <a:rPr lang="en-US" smtClean="0"/>
              <a:t>9/18/2023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274DD63-FFBA-4B78-8F48-FACC2A732046}" type="slidenum">
              <a:rPr lang="en-US" smtClean="0"/>
              <a:t>‹#›</a:t>
            </a:fld>
            <a:endParaRPr lang="en-US" dirty="0"/>
          </a:p>
        </p:txBody>
      </p:sp>
    </p:spTree>
    <p:extLst>
      <p:ext uri="{BB962C8B-B14F-4D97-AF65-F5344CB8AC3E}">
        <p14:creationId xmlns:p14="http://schemas.microsoft.com/office/powerpoint/2010/main" val="3407071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9EBE70-ABB7-4612-B803-099DBB9EB0EC}" type="datetimeFigureOut">
              <a:rPr lang="en-US" smtClean="0"/>
              <a:t>9/18/2023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74DD63-FFBA-4B78-8F48-FACC2A732046}" type="slidenum">
              <a:rPr lang="en-US" smtClean="0"/>
              <a:t>‹#›</a:t>
            </a:fld>
            <a:endParaRPr lang="en-US" dirty="0"/>
          </a:p>
        </p:txBody>
      </p:sp>
    </p:spTree>
    <p:extLst>
      <p:ext uri="{BB962C8B-B14F-4D97-AF65-F5344CB8AC3E}">
        <p14:creationId xmlns:p14="http://schemas.microsoft.com/office/powerpoint/2010/main" val="33751099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jp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joebeachcapital/homicides"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tmp"/><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0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B3E92-FE1F-CB23-48DB-C6783DF5BF55}"/>
              </a:ext>
            </a:extLst>
          </p:cNvPr>
          <p:cNvSpPr>
            <a:spLocks noGrp="1"/>
          </p:cNvSpPr>
          <p:nvPr>
            <p:ph type="ctrTitle"/>
          </p:nvPr>
        </p:nvSpPr>
        <p:spPr>
          <a:xfrm>
            <a:off x="1429657" y="1557790"/>
            <a:ext cx="9144000" cy="2197213"/>
          </a:xfrm>
        </p:spPr>
        <p:txBody>
          <a:bodyPr>
            <a:normAutofit/>
          </a:bodyPr>
          <a:lstStyle/>
          <a:p>
            <a:r>
              <a:rPr lang="en-US" sz="4800" b="1" dirty="0">
                <a:solidFill>
                  <a:schemeClr val="bg1"/>
                </a:solidFill>
              </a:rPr>
              <a:t>Homicide over the past decade</a:t>
            </a:r>
            <a:br>
              <a:rPr lang="en-US" sz="4800" b="1" dirty="0">
                <a:solidFill>
                  <a:schemeClr val="bg1"/>
                </a:solidFill>
              </a:rPr>
            </a:br>
            <a:r>
              <a:rPr lang="en-US" sz="4800" b="1" dirty="0">
                <a:solidFill>
                  <a:schemeClr val="bg1"/>
                </a:solidFill>
              </a:rPr>
              <a:t>Project-4 Group-1</a:t>
            </a:r>
            <a:br>
              <a:rPr lang="en-US" sz="4800" b="1" dirty="0">
                <a:solidFill>
                  <a:schemeClr val="bg1"/>
                </a:solidFill>
              </a:rPr>
            </a:br>
            <a:r>
              <a:rPr lang="en-US" sz="4800" b="1" dirty="0">
                <a:solidFill>
                  <a:schemeClr val="bg1"/>
                </a:solidFill>
              </a:rPr>
              <a:t>SMU Data Science Bootcamp</a:t>
            </a:r>
            <a:endParaRPr lang="en-US" sz="4800" dirty="0">
              <a:solidFill>
                <a:schemeClr val="bg1"/>
              </a:solidFill>
            </a:endParaRPr>
          </a:p>
        </p:txBody>
      </p:sp>
      <p:sp>
        <p:nvSpPr>
          <p:cNvPr id="3" name="Subtitle 2">
            <a:extLst>
              <a:ext uri="{FF2B5EF4-FFF2-40B4-BE49-F238E27FC236}">
                <a16:creationId xmlns:a16="http://schemas.microsoft.com/office/drawing/2014/main" id="{46420CC5-C343-14F5-7CE8-75B3877C3EC2}"/>
              </a:ext>
            </a:extLst>
          </p:cNvPr>
          <p:cNvSpPr>
            <a:spLocks noGrp="1"/>
          </p:cNvSpPr>
          <p:nvPr>
            <p:ph type="subTitle" idx="1"/>
          </p:nvPr>
        </p:nvSpPr>
        <p:spPr>
          <a:xfrm>
            <a:off x="8192814" y="261199"/>
            <a:ext cx="3741683" cy="421973"/>
          </a:xfrm>
        </p:spPr>
        <p:txBody>
          <a:bodyPr>
            <a:normAutofit/>
          </a:bodyPr>
          <a:lstStyle/>
          <a:p>
            <a:r>
              <a:rPr lang="en-US" sz="2400" b="1" dirty="0">
                <a:solidFill>
                  <a:srgbClr val="C00000"/>
                </a:solidFill>
              </a:rPr>
              <a:t>Sep-2023</a:t>
            </a:r>
            <a:endParaRPr lang="en-US" dirty="0">
              <a:solidFill>
                <a:srgbClr val="C00000"/>
              </a:solidFill>
            </a:endParaRPr>
          </a:p>
        </p:txBody>
      </p:sp>
    </p:spTree>
    <p:extLst>
      <p:ext uri="{BB962C8B-B14F-4D97-AF65-F5344CB8AC3E}">
        <p14:creationId xmlns:p14="http://schemas.microsoft.com/office/powerpoint/2010/main" val="1243644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WEBSITE DEVELOPMENT</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4946500" cy="7506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b="1" dirty="0">
                <a:solidFill>
                  <a:schemeClr val="tx2">
                    <a:lumMod val="50000"/>
                  </a:schemeClr>
                </a:solidFill>
                <a:latin typeface="+mj-lt"/>
              </a:rPr>
              <a:t>Embedding </a:t>
            </a:r>
            <a:r>
              <a:rPr lang="en-US" sz="2000" b="1" dirty="0" err="1">
                <a:solidFill>
                  <a:schemeClr val="tx2">
                    <a:lumMod val="50000"/>
                  </a:schemeClr>
                </a:solidFill>
                <a:latin typeface="+mj-lt"/>
              </a:rPr>
              <a:t>Ydata</a:t>
            </a:r>
            <a:r>
              <a:rPr lang="en-US" sz="2000" b="1" dirty="0">
                <a:solidFill>
                  <a:schemeClr val="tx2">
                    <a:lumMod val="50000"/>
                  </a:schemeClr>
                </a:solidFill>
                <a:latin typeface="+mj-lt"/>
              </a:rPr>
              <a:t> for dataset profiling </a:t>
            </a:r>
            <a:endParaRPr lang="en-US" sz="2000" b="1" i="0" dirty="0">
              <a:solidFill>
                <a:schemeClr val="tx2">
                  <a:lumMod val="50000"/>
                </a:schemeClr>
              </a:solidFill>
              <a:effectLst/>
              <a:latin typeface="+mj-lt"/>
            </a:endParaRPr>
          </a:p>
          <a:p>
            <a:pPr marL="285750" indent="-285750" algn="l">
              <a:buFont typeface="Wingdings" panose="05000000000000000000" pitchFamily="2" charset="2"/>
              <a:buChar char="§"/>
            </a:pPr>
            <a:endParaRPr lang="en-US" sz="2000" b="1" dirty="0">
              <a:solidFill>
                <a:schemeClr val="tx2">
                  <a:lumMod val="50000"/>
                </a:schemeClr>
              </a:solidFill>
              <a:latin typeface="+mj-lt"/>
            </a:endParaRP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sp>
        <p:nvSpPr>
          <p:cNvPr id="5" name="Content Placeholder 2">
            <a:extLst>
              <a:ext uri="{FF2B5EF4-FFF2-40B4-BE49-F238E27FC236}">
                <a16:creationId xmlns:a16="http://schemas.microsoft.com/office/drawing/2014/main" id="{EEE7C9AC-07FF-C7B3-88E6-7E6F2964DEAB}"/>
              </a:ext>
            </a:extLst>
          </p:cNvPr>
          <p:cNvSpPr txBox="1">
            <a:spLocks/>
          </p:cNvSpPr>
          <p:nvPr/>
        </p:nvSpPr>
        <p:spPr>
          <a:xfrm>
            <a:off x="5727197" y="1496981"/>
            <a:ext cx="4946500" cy="7506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b="1" dirty="0">
                <a:solidFill>
                  <a:schemeClr val="tx2">
                    <a:lumMod val="50000"/>
                  </a:schemeClr>
                </a:solidFill>
                <a:latin typeface="+mj-lt"/>
              </a:rPr>
              <a:t>Overview of our dataset </a:t>
            </a:r>
          </a:p>
          <a:p>
            <a:pPr marL="342900" indent="-342900" algn="l">
              <a:buFont typeface="Arial" panose="020B0604020202020204" pitchFamily="34" charset="0"/>
              <a:buChar char="•"/>
            </a:pPr>
            <a:endParaRPr lang="en-US" sz="2000" b="1" i="0" dirty="0">
              <a:solidFill>
                <a:schemeClr val="tx2">
                  <a:lumMod val="50000"/>
                </a:schemeClr>
              </a:solidFill>
              <a:effectLst/>
              <a:latin typeface="+mj-lt"/>
            </a:endParaRPr>
          </a:p>
          <a:p>
            <a:pPr marL="285750" indent="-285750" algn="l">
              <a:buFont typeface="Wingdings" panose="05000000000000000000" pitchFamily="2" charset="2"/>
              <a:buChar char="§"/>
            </a:pPr>
            <a:endParaRPr lang="en-US" sz="2000" b="1" dirty="0">
              <a:solidFill>
                <a:schemeClr val="tx2">
                  <a:lumMod val="50000"/>
                </a:schemeClr>
              </a:solidFill>
              <a:latin typeface="+mj-lt"/>
            </a:endParaRP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pic>
        <p:nvPicPr>
          <p:cNvPr id="6" name="Picture 5" descr="A screenshot of a computer&#10;&#10;Description automatically generated">
            <a:extLst>
              <a:ext uri="{FF2B5EF4-FFF2-40B4-BE49-F238E27FC236}">
                <a16:creationId xmlns:a16="http://schemas.microsoft.com/office/drawing/2014/main" id="{CEBA567C-5D59-A11C-7802-E00D8996F8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4181" y="2071307"/>
            <a:ext cx="8993220" cy="41406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44676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WEBSITE DEVELOPMENT</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2568539" cy="36241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b="1" dirty="0">
                <a:solidFill>
                  <a:schemeClr val="tx2">
                    <a:lumMod val="50000"/>
                  </a:schemeClr>
                </a:solidFill>
                <a:latin typeface="+mj-lt"/>
              </a:rPr>
              <a:t>Calling API  </a:t>
            </a:r>
            <a:endParaRPr lang="en-US" sz="2000" b="1" i="0" dirty="0">
              <a:solidFill>
                <a:schemeClr val="tx2">
                  <a:lumMod val="50000"/>
                </a:schemeClr>
              </a:solidFill>
              <a:effectLst/>
              <a:latin typeface="+mj-lt"/>
            </a:endParaRPr>
          </a:p>
          <a:p>
            <a:pPr marL="285750" indent="-285750" algn="l">
              <a:buFont typeface="Wingdings" panose="05000000000000000000" pitchFamily="2" charset="2"/>
              <a:buChar char="§"/>
            </a:pPr>
            <a:endParaRPr lang="en-US" sz="2000" b="1" dirty="0">
              <a:solidFill>
                <a:schemeClr val="tx2">
                  <a:lumMod val="50000"/>
                </a:schemeClr>
              </a:solidFill>
              <a:latin typeface="+mj-lt"/>
            </a:endParaRP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sp>
        <p:nvSpPr>
          <p:cNvPr id="5" name="Content Placeholder 2">
            <a:extLst>
              <a:ext uri="{FF2B5EF4-FFF2-40B4-BE49-F238E27FC236}">
                <a16:creationId xmlns:a16="http://schemas.microsoft.com/office/drawing/2014/main" id="{EEE7C9AC-07FF-C7B3-88E6-7E6F2964DEAB}"/>
              </a:ext>
            </a:extLst>
          </p:cNvPr>
          <p:cNvSpPr txBox="1">
            <a:spLocks/>
          </p:cNvSpPr>
          <p:nvPr/>
        </p:nvSpPr>
        <p:spPr>
          <a:xfrm>
            <a:off x="5727197" y="1496981"/>
            <a:ext cx="4946500" cy="7506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b="1" dirty="0">
                <a:solidFill>
                  <a:schemeClr val="tx2">
                    <a:lumMod val="50000"/>
                  </a:schemeClr>
                </a:solidFill>
                <a:latin typeface="+mj-lt"/>
              </a:rPr>
              <a:t>Tableau page </a:t>
            </a:r>
          </a:p>
          <a:p>
            <a:pPr marL="342900" indent="-342900" algn="l">
              <a:buFont typeface="Arial" panose="020B0604020202020204" pitchFamily="34" charset="0"/>
              <a:buChar char="•"/>
            </a:pPr>
            <a:endParaRPr lang="en-US" sz="2000" b="1" i="0" dirty="0">
              <a:solidFill>
                <a:schemeClr val="tx2">
                  <a:lumMod val="50000"/>
                </a:schemeClr>
              </a:solidFill>
              <a:effectLst/>
              <a:latin typeface="+mj-lt"/>
            </a:endParaRPr>
          </a:p>
          <a:p>
            <a:pPr marL="285750" indent="-285750" algn="l">
              <a:buFont typeface="Wingdings" panose="05000000000000000000" pitchFamily="2" charset="2"/>
              <a:buChar char="§"/>
            </a:pPr>
            <a:endParaRPr lang="en-US" sz="2000" b="1" dirty="0">
              <a:solidFill>
                <a:schemeClr val="tx2">
                  <a:lumMod val="50000"/>
                </a:schemeClr>
              </a:solidFill>
              <a:latin typeface="+mj-lt"/>
            </a:endParaRP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pic>
        <p:nvPicPr>
          <p:cNvPr id="3" name="Picture 2">
            <a:extLst>
              <a:ext uri="{FF2B5EF4-FFF2-40B4-BE49-F238E27FC236}">
                <a16:creationId xmlns:a16="http://schemas.microsoft.com/office/drawing/2014/main" id="{4987FF68-F963-C7C9-F8F4-E92046BAE0E7}"/>
              </a:ext>
            </a:extLst>
          </p:cNvPr>
          <p:cNvPicPr>
            <a:picLocks noChangeAspect="1"/>
          </p:cNvPicPr>
          <p:nvPr/>
        </p:nvPicPr>
        <p:blipFill>
          <a:blip r:embed="rId5"/>
          <a:stretch>
            <a:fillRect/>
          </a:stretch>
        </p:blipFill>
        <p:spPr>
          <a:xfrm>
            <a:off x="542723" y="2117378"/>
            <a:ext cx="4428150" cy="3541551"/>
          </a:xfrm>
          <a:prstGeom prst="rect">
            <a:avLst/>
          </a:prstGeom>
        </p:spPr>
      </p:pic>
      <p:pic>
        <p:nvPicPr>
          <p:cNvPr id="4" name="Tableau">
            <a:hlinkClick r:id="" action="ppaction://media"/>
            <a:extLst>
              <a:ext uri="{FF2B5EF4-FFF2-40B4-BE49-F238E27FC236}">
                <a16:creationId xmlns:a16="http://schemas.microsoft.com/office/drawing/2014/main" id="{70388C32-CB04-244D-261A-555428BCEF1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564038" y="2117377"/>
            <a:ext cx="6201471" cy="3411340"/>
          </a:xfrm>
          <a:prstGeom prst="rect">
            <a:avLst/>
          </a:prstGeom>
        </p:spPr>
      </p:pic>
    </p:spTree>
    <p:extLst>
      <p:ext uri="{BB962C8B-B14F-4D97-AF65-F5344CB8AC3E}">
        <p14:creationId xmlns:p14="http://schemas.microsoft.com/office/powerpoint/2010/main" val="126098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8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WEBSITE DEVELOPMENT</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3517445" cy="9783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b="1" dirty="0">
                <a:solidFill>
                  <a:schemeClr val="tx2">
                    <a:lumMod val="50000"/>
                  </a:schemeClr>
                </a:solidFill>
                <a:latin typeface="+mj-lt"/>
              </a:rPr>
              <a:t>Prediction form Challenges   </a:t>
            </a:r>
            <a:endParaRPr lang="en-US" sz="2000" b="1" i="0" dirty="0">
              <a:solidFill>
                <a:schemeClr val="tx2">
                  <a:lumMod val="50000"/>
                </a:schemeClr>
              </a:solidFill>
              <a:effectLst/>
              <a:latin typeface="+mj-lt"/>
            </a:endParaRPr>
          </a:p>
          <a:p>
            <a:pPr marL="285750" indent="-285750" algn="l">
              <a:buFont typeface="Wingdings" panose="05000000000000000000" pitchFamily="2" charset="2"/>
              <a:buChar char="§"/>
            </a:pPr>
            <a:endParaRPr lang="en-US" sz="2000" b="1" dirty="0">
              <a:solidFill>
                <a:schemeClr val="tx2">
                  <a:lumMod val="50000"/>
                </a:schemeClr>
              </a:solidFill>
              <a:latin typeface="+mj-lt"/>
            </a:endParaRP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pic>
        <p:nvPicPr>
          <p:cNvPr id="6" name="Picture 5">
            <a:extLst>
              <a:ext uri="{FF2B5EF4-FFF2-40B4-BE49-F238E27FC236}">
                <a16:creationId xmlns:a16="http://schemas.microsoft.com/office/drawing/2014/main" id="{21E5431B-B6E8-C3E5-BCE4-4BCBA555C344}"/>
              </a:ext>
            </a:extLst>
          </p:cNvPr>
          <p:cNvPicPr>
            <a:picLocks noChangeAspect="1"/>
          </p:cNvPicPr>
          <p:nvPr/>
        </p:nvPicPr>
        <p:blipFill>
          <a:blip r:embed="rId3"/>
          <a:stretch>
            <a:fillRect/>
          </a:stretch>
        </p:blipFill>
        <p:spPr>
          <a:xfrm>
            <a:off x="361660" y="2868522"/>
            <a:ext cx="3816306" cy="3423867"/>
          </a:xfrm>
          <a:prstGeom prst="rect">
            <a:avLst/>
          </a:prstGeom>
        </p:spPr>
      </p:pic>
      <p:pic>
        <p:nvPicPr>
          <p:cNvPr id="9" name="Picture 8">
            <a:extLst>
              <a:ext uri="{FF2B5EF4-FFF2-40B4-BE49-F238E27FC236}">
                <a16:creationId xmlns:a16="http://schemas.microsoft.com/office/drawing/2014/main" id="{B683AEC4-735B-0A49-0FFF-C8DA7BC3EB25}"/>
              </a:ext>
            </a:extLst>
          </p:cNvPr>
          <p:cNvPicPr>
            <a:picLocks noChangeAspect="1"/>
          </p:cNvPicPr>
          <p:nvPr/>
        </p:nvPicPr>
        <p:blipFill>
          <a:blip r:embed="rId4"/>
          <a:stretch>
            <a:fillRect/>
          </a:stretch>
        </p:blipFill>
        <p:spPr>
          <a:xfrm>
            <a:off x="4611675" y="2846956"/>
            <a:ext cx="3464039" cy="3423867"/>
          </a:xfrm>
          <a:prstGeom prst="rect">
            <a:avLst/>
          </a:prstGeom>
        </p:spPr>
      </p:pic>
      <p:pic>
        <p:nvPicPr>
          <p:cNvPr id="12" name="Picture 11">
            <a:extLst>
              <a:ext uri="{FF2B5EF4-FFF2-40B4-BE49-F238E27FC236}">
                <a16:creationId xmlns:a16="http://schemas.microsoft.com/office/drawing/2014/main" id="{5FAD5018-E15F-3CC4-B436-D7F6C4B2A22A}"/>
              </a:ext>
            </a:extLst>
          </p:cNvPr>
          <p:cNvPicPr>
            <a:picLocks noChangeAspect="1"/>
          </p:cNvPicPr>
          <p:nvPr/>
        </p:nvPicPr>
        <p:blipFill>
          <a:blip r:embed="rId5"/>
          <a:stretch>
            <a:fillRect/>
          </a:stretch>
        </p:blipFill>
        <p:spPr>
          <a:xfrm>
            <a:off x="8509423" y="2846955"/>
            <a:ext cx="3550303" cy="3423867"/>
          </a:xfrm>
          <a:prstGeom prst="rect">
            <a:avLst/>
          </a:prstGeom>
        </p:spPr>
      </p:pic>
    </p:spTree>
    <p:extLst>
      <p:ext uri="{BB962C8B-B14F-4D97-AF65-F5344CB8AC3E}">
        <p14:creationId xmlns:p14="http://schemas.microsoft.com/office/powerpoint/2010/main" val="3147877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MACHINE LEARNING</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4946500" cy="404124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i="0" dirty="0">
                <a:solidFill>
                  <a:schemeClr val="tx2">
                    <a:lumMod val="50000"/>
                  </a:schemeClr>
                </a:solidFill>
                <a:effectLst/>
                <a:latin typeface="+mj-lt"/>
              </a:rPr>
              <a:t>xxxxxxxxxxxxxxxxxxxxxxxxxxxxxxxxxxxxxxx</a:t>
            </a:r>
          </a:p>
          <a:p>
            <a:pPr marL="285750" indent="-285750" algn="l">
              <a:buFont typeface="Wingdings" panose="05000000000000000000" pitchFamily="2" charset="2"/>
              <a:buChar char="§"/>
            </a:pPr>
            <a:r>
              <a:rPr lang="en-US" sz="2000" b="1" dirty="0">
                <a:solidFill>
                  <a:schemeClr val="tx2">
                    <a:lumMod val="50000"/>
                  </a:schemeClr>
                </a:solidFill>
                <a:latin typeface="+mj-lt"/>
              </a:rPr>
              <a:t>xxxxxxxxxxxxxxxxxxxxxxxxxxxxxxxxxx</a:t>
            </a: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spTree>
    <p:extLst>
      <p:ext uri="{BB962C8B-B14F-4D97-AF65-F5344CB8AC3E}">
        <p14:creationId xmlns:p14="http://schemas.microsoft.com/office/powerpoint/2010/main" val="39311421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DATA VISULASIZATION - TABLEAU</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4946500" cy="404124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i="0" dirty="0">
                <a:solidFill>
                  <a:schemeClr val="tx2">
                    <a:lumMod val="50000"/>
                  </a:schemeClr>
                </a:solidFill>
                <a:effectLst/>
                <a:latin typeface="+mj-lt"/>
              </a:rPr>
              <a:t>xxxxxxxxxxxxxxxxxxxxxxxxxxxxxxxxxxxxxxx</a:t>
            </a:r>
          </a:p>
          <a:p>
            <a:pPr marL="285750" indent="-285750" algn="l">
              <a:buFont typeface="Wingdings" panose="05000000000000000000" pitchFamily="2" charset="2"/>
              <a:buChar char="§"/>
            </a:pPr>
            <a:r>
              <a:rPr lang="en-US" sz="2000" b="1" dirty="0">
                <a:solidFill>
                  <a:schemeClr val="tx2">
                    <a:lumMod val="50000"/>
                  </a:schemeClr>
                </a:solidFill>
                <a:latin typeface="+mj-lt"/>
              </a:rPr>
              <a:t>xxxxxxxxxxxxxxxxxxxxxxxxxxxxxxxxxx</a:t>
            </a: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spTree>
    <p:extLst>
      <p:ext uri="{BB962C8B-B14F-4D97-AF65-F5344CB8AC3E}">
        <p14:creationId xmlns:p14="http://schemas.microsoft.com/office/powerpoint/2010/main" val="2164702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t="-5000" b="-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6915E-29CC-230D-994B-C9E8BC2DE5C1}"/>
              </a:ext>
            </a:extLst>
          </p:cNvPr>
          <p:cNvSpPr>
            <a:spLocks noGrp="1"/>
          </p:cNvSpPr>
          <p:nvPr>
            <p:ph type="title"/>
          </p:nvPr>
        </p:nvSpPr>
        <p:spPr>
          <a:xfrm>
            <a:off x="526143" y="386897"/>
            <a:ext cx="10515600" cy="1325563"/>
          </a:xfrm>
        </p:spPr>
        <p:txBody>
          <a:bodyPr>
            <a:normAutofit/>
          </a:bodyPr>
          <a:lstStyle/>
          <a:p>
            <a:r>
              <a:rPr lang="en-US" sz="4000" dirty="0">
                <a:solidFill>
                  <a:schemeClr val="tx2">
                    <a:lumMod val="50000"/>
                  </a:schemeClr>
                </a:solidFill>
              </a:rPr>
              <a:t>Q&amp;A</a:t>
            </a:r>
          </a:p>
        </p:txBody>
      </p:sp>
      <p:sp>
        <p:nvSpPr>
          <p:cNvPr id="4" name="Content Placeholder 2">
            <a:extLst>
              <a:ext uri="{FF2B5EF4-FFF2-40B4-BE49-F238E27FC236}">
                <a16:creationId xmlns:a16="http://schemas.microsoft.com/office/drawing/2014/main" id="{5CE0318A-581A-C23C-4BFF-0948AD6B634A}"/>
              </a:ext>
            </a:extLst>
          </p:cNvPr>
          <p:cNvSpPr txBox="1">
            <a:spLocks/>
          </p:cNvSpPr>
          <p:nvPr/>
        </p:nvSpPr>
        <p:spPr>
          <a:xfrm>
            <a:off x="702516" y="1712460"/>
            <a:ext cx="4946500" cy="404124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i="0" dirty="0">
                <a:solidFill>
                  <a:schemeClr val="tx2">
                    <a:lumMod val="50000"/>
                  </a:schemeClr>
                </a:solidFill>
                <a:effectLst/>
                <a:latin typeface="+mj-lt"/>
              </a:rPr>
              <a:t>References</a:t>
            </a:r>
          </a:p>
          <a:p>
            <a:pPr marL="285750" indent="-285750" algn="l">
              <a:buFont typeface="Wingdings" panose="05000000000000000000" pitchFamily="2" charset="2"/>
              <a:buChar char="§"/>
            </a:pPr>
            <a:r>
              <a:rPr lang="en-US" sz="2000" b="1" dirty="0">
                <a:solidFill>
                  <a:schemeClr val="tx2">
                    <a:lumMod val="50000"/>
                  </a:schemeClr>
                </a:solidFill>
                <a:latin typeface="+mj-lt"/>
              </a:rPr>
              <a:t>xxxxxxxxxxxxxxxxxxxxxxxxxxxxxxxxxx</a:t>
            </a: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spTree>
    <p:extLst>
      <p:ext uri="{BB962C8B-B14F-4D97-AF65-F5344CB8AC3E}">
        <p14:creationId xmlns:p14="http://schemas.microsoft.com/office/powerpoint/2010/main" val="691794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Meet Our Team</a:t>
            </a:r>
            <a:endParaRPr lang="en-US" sz="4000" dirty="0">
              <a:solidFill>
                <a:schemeClr val="tx2">
                  <a:lumMod val="50000"/>
                </a:schemeClr>
              </a:solidFill>
            </a:endParaRPr>
          </a:p>
        </p:txBody>
      </p:sp>
      <p:sp>
        <p:nvSpPr>
          <p:cNvPr id="12" name="Subtitle 2">
            <a:extLst>
              <a:ext uri="{FF2B5EF4-FFF2-40B4-BE49-F238E27FC236}">
                <a16:creationId xmlns:a16="http://schemas.microsoft.com/office/drawing/2014/main" id="{C2C466BB-FC73-EB5C-E29C-581BC03E1EEF}"/>
              </a:ext>
            </a:extLst>
          </p:cNvPr>
          <p:cNvSpPr txBox="1">
            <a:spLocks/>
          </p:cNvSpPr>
          <p:nvPr/>
        </p:nvSpPr>
        <p:spPr>
          <a:xfrm>
            <a:off x="1961905" y="1713793"/>
            <a:ext cx="3741683" cy="193439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dirty="0">
                <a:solidFill>
                  <a:schemeClr val="tx2">
                    <a:lumMod val="50000"/>
                  </a:schemeClr>
                </a:solidFill>
              </a:rPr>
              <a:t>Project Team Student Members :</a:t>
            </a:r>
          </a:p>
          <a:p>
            <a:pPr marL="342900" indent="-342900" algn="l">
              <a:buFont typeface="Wingdings" panose="05000000000000000000" pitchFamily="2" charset="2"/>
              <a:buChar char="§"/>
            </a:pPr>
            <a:r>
              <a:rPr lang="en-US" sz="2000" dirty="0">
                <a:solidFill>
                  <a:schemeClr val="tx2">
                    <a:lumMod val="50000"/>
                  </a:schemeClr>
                </a:solidFill>
              </a:rPr>
              <a:t>Carlos Delarosa</a:t>
            </a:r>
          </a:p>
          <a:p>
            <a:pPr marL="342900" indent="-342900" algn="l">
              <a:buFont typeface="Wingdings" panose="05000000000000000000" pitchFamily="2" charset="2"/>
              <a:buChar char="§"/>
            </a:pPr>
            <a:r>
              <a:rPr lang="en-US" sz="2000" dirty="0">
                <a:solidFill>
                  <a:schemeClr val="tx2">
                    <a:lumMod val="50000"/>
                  </a:schemeClr>
                </a:solidFill>
              </a:rPr>
              <a:t>Raj Agrawal</a:t>
            </a:r>
          </a:p>
          <a:p>
            <a:pPr marL="342900" indent="-342900" algn="l">
              <a:buFont typeface="Wingdings" panose="05000000000000000000" pitchFamily="2" charset="2"/>
              <a:buChar char="§"/>
            </a:pPr>
            <a:r>
              <a:rPr lang="en-US" sz="2000" dirty="0">
                <a:solidFill>
                  <a:schemeClr val="tx2">
                    <a:lumMod val="50000"/>
                  </a:schemeClr>
                </a:solidFill>
              </a:rPr>
              <a:t>Ann Ly</a:t>
            </a:r>
          </a:p>
          <a:p>
            <a:pPr marL="342900" indent="-342900" algn="l">
              <a:buFont typeface="Wingdings" panose="05000000000000000000" pitchFamily="2" charset="2"/>
              <a:buChar char="§"/>
            </a:pPr>
            <a:r>
              <a:rPr lang="en-US" sz="2000" dirty="0">
                <a:solidFill>
                  <a:schemeClr val="tx2">
                    <a:lumMod val="50000"/>
                  </a:schemeClr>
                </a:solidFill>
              </a:rPr>
              <a:t>John Banowsky</a:t>
            </a:r>
          </a:p>
        </p:txBody>
      </p:sp>
      <p:sp>
        <p:nvSpPr>
          <p:cNvPr id="13" name="Subtitle 2">
            <a:extLst>
              <a:ext uri="{FF2B5EF4-FFF2-40B4-BE49-F238E27FC236}">
                <a16:creationId xmlns:a16="http://schemas.microsoft.com/office/drawing/2014/main" id="{9FE2893E-D18A-9628-1F39-609D74906B91}"/>
              </a:ext>
            </a:extLst>
          </p:cNvPr>
          <p:cNvSpPr txBox="1">
            <a:spLocks/>
          </p:cNvSpPr>
          <p:nvPr/>
        </p:nvSpPr>
        <p:spPr>
          <a:xfrm>
            <a:off x="7177688" y="1713792"/>
            <a:ext cx="3741683" cy="193439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dirty="0">
                <a:solidFill>
                  <a:schemeClr val="tx2">
                    <a:lumMod val="50000"/>
                  </a:schemeClr>
                </a:solidFill>
              </a:rPr>
              <a:t>Faculty :</a:t>
            </a:r>
          </a:p>
          <a:p>
            <a:pPr marL="342900" indent="-342900" algn="l">
              <a:buFont typeface="Wingdings" panose="05000000000000000000" pitchFamily="2" charset="2"/>
              <a:buChar char="§"/>
            </a:pPr>
            <a:r>
              <a:rPr lang="en-US" sz="2000" dirty="0">
                <a:solidFill>
                  <a:schemeClr val="tx2">
                    <a:lumMod val="50000"/>
                  </a:schemeClr>
                </a:solidFill>
              </a:rPr>
              <a:t>Alex Booth - Instructure</a:t>
            </a:r>
          </a:p>
          <a:p>
            <a:pPr marL="342900" indent="-342900" algn="l">
              <a:buFont typeface="Wingdings" panose="05000000000000000000" pitchFamily="2" charset="2"/>
              <a:buChar char="§"/>
            </a:pPr>
            <a:r>
              <a:rPr lang="en-US" sz="2000" dirty="0">
                <a:solidFill>
                  <a:schemeClr val="tx2">
                    <a:lumMod val="50000"/>
                  </a:schemeClr>
                </a:solidFill>
              </a:rPr>
              <a:t>Sherhone Grant - TA</a:t>
            </a:r>
          </a:p>
          <a:p>
            <a:pPr marL="342900" indent="-342900" algn="l">
              <a:buFont typeface="Wingdings" panose="05000000000000000000" pitchFamily="2" charset="2"/>
              <a:buChar char="§"/>
            </a:pPr>
            <a:r>
              <a:rPr lang="en-US" sz="2000" dirty="0">
                <a:solidFill>
                  <a:schemeClr val="tx2">
                    <a:lumMod val="50000"/>
                  </a:schemeClr>
                </a:solidFill>
              </a:rPr>
              <a:t>Sean Fleming - SSM</a:t>
            </a:r>
          </a:p>
        </p:txBody>
      </p:sp>
    </p:spTree>
    <p:extLst>
      <p:ext uri="{BB962C8B-B14F-4D97-AF65-F5344CB8AC3E}">
        <p14:creationId xmlns:p14="http://schemas.microsoft.com/office/powerpoint/2010/main" val="384285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AGENDA</a:t>
            </a:r>
            <a:endParaRPr lang="en-US" sz="4000" dirty="0">
              <a:solidFill>
                <a:schemeClr val="tx2">
                  <a:lumMod val="50000"/>
                </a:schemeClr>
              </a:solidFill>
            </a:endParaRPr>
          </a:p>
        </p:txBody>
      </p:sp>
      <p:sp>
        <p:nvSpPr>
          <p:cNvPr id="12" name="Subtitle 2">
            <a:extLst>
              <a:ext uri="{FF2B5EF4-FFF2-40B4-BE49-F238E27FC236}">
                <a16:creationId xmlns:a16="http://schemas.microsoft.com/office/drawing/2014/main" id="{C2C466BB-FC73-EB5C-E29C-581BC03E1EEF}"/>
              </a:ext>
            </a:extLst>
          </p:cNvPr>
          <p:cNvSpPr txBox="1">
            <a:spLocks/>
          </p:cNvSpPr>
          <p:nvPr/>
        </p:nvSpPr>
        <p:spPr>
          <a:xfrm>
            <a:off x="1961905" y="1713793"/>
            <a:ext cx="4467924" cy="391775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Wingdings" panose="05000000000000000000" pitchFamily="2" charset="2"/>
              <a:buChar char="§"/>
            </a:pPr>
            <a:r>
              <a:rPr lang="en-US" sz="2000" dirty="0">
                <a:solidFill>
                  <a:srgbClr val="002060"/>
                </a:solidFill>
              </a:rPr>
              <a:t>Introduction</a:t>
            </a:r>
          </a:p>
          <a:p>
            <a:pPr marL="342900" indent="-342900" algn="l">
              <a:buFont typeface="Wingdings" panose="05000000000000000000" pitchFamily="2" charset="2"/>
              <a:buChar char="§"/>
            </a:pPr>
            <a:r>
              <a:rPr lang="en-US" sz="2000" dirty="0">
                <a:solidFill>
                  <a:srgbClr val="002060"/>
                </a:solidFill>
              </a:rPr>
              <a:t>Inspiration to select data</a:t>
            </a:r>
          </a:p>
          <a:p>
            <a:pPr marL="342900" indent="-342900" algn="l">
              <a:buFont typeface="Wingdings" panose="05000000000000000000" pitchFamily="2" charset="2"/>
              <a:buChar char="§"/>
            </a:pPr>
            <a:r>
              <a:rPr lang="en-US" sz="2000" dirty="0">
                <a:solidFill>
                  <a:srgbClr val="002060"/>
                </a:solidFill>
              </a:rPr>
              <a:t>About Data</a:t>
            </a:r>
          </a:p>
          <a:p>
            <a:pPr marL="342900" indent="-342900" algn="l">
              <a:buFont typeface="Wingdings" panose="05000000000000000000" pitchFamily="2" charset="2"/>
              <a:buChar char="§"/>
            </a:pPr>
            <a:r>
              <a:rPr lang="en-US" sz="2000" dirty="0">
                <a:solidFill>
                  <a:srgbClr val="002060"/>
                </a:solidFill>
              </a:rPr>
              <a:t>Analysis</a:t>
            </a:r>
          </a:p>
          <a:p>
            <a:pPr marL="800100" lvl="1" indent="-342900" algn="l">
              <a:buFont typeface="Wingdings" panose="05000000000000000000" pitchFamily="2" charset="2"/>
              <a:buChar char="§"/>
            </a:pPr>
            <a:r>
              <a:rPr lang="en-US" dirty="0">
                <a:solidFill>
                  <a:srgbClr val="002060"/>
                </a:solidFill>
              </a:rPr>
              <a:t>Data cleaning</a:t>
            </a:r>
          </a:p>
          <a:p>
            <a:pPr marL="800100" lvl="1" indent="-342900" algn="l">
              <a:buFont typeface="Wingdings" panose="05000000000000000000" pitchFamily="2" charset="2"/>
              <a:buChar char="§"/>
            </a:pPr>
            <a:r>
              <a:rPr lang="en-US" dirty="0">
                <a:solidFill>
                  <a:srgbClr val="002060"/>
                </a:solidFill>
              </a:rPr>
              <a:t>Website</a:t>
            </a:r>
          </a:p>
          <a:p>
            <a:pPr marL="800100" lvl="1" indent="-342900" algn="l">
              <a:buFont typeface="Wingdings" panose="05000000000000000000" pitchFamily="2" charset="2"/>
              <a:buChar char="§"/>
            </a:pPr>
            <a:r>
              <a:rPr lang="en-US" dirty="0">
                <a:solidFill>
                  <a:srgbClr val="002060"/>
                </a:solidFill>
              </a:rPr>
              <a:t>Machine-learning</a:t>
            </a:r>
          </a:p>
          <a:p>
            <a:pPr marL="800100" lvl="1" indent="-342900" algn="l">
              <a:buFont typeface="Wingdings" panose="05000000000000000000" pitchFamily="2" charset="2"/>
              <a:buChar char="§"/>
            </a:pPr>
            <a:r>
              <a:rPr lang="en-US" dirty="0">
                <a:solidFill>
                  <a:srgbClr val="002060"/>
                </a:solidFill>
              </a:rPr>
              <a:t>Tableau</a:t>
            </a:r>
          </a:p>
        </p:txBody>
      </p:sp>
    </p:spTree>
    <p:extLst>
      <p:ext uri="{BB962C8B-B14F-4D97-AF65-F5344CB8AC3E}">
        <p14:creationId xmlns:p14="http://schemas.microsoft.com/office/powerpoint/2010/main" val="2462969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Project Title &amp; Description</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898871" y="1314253"/>
            <a:ext cx="10515600" cy="505187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Wingdings" panose="05000000000000000000" pitchFamily="2" charset="2"/>
              <a:buChar char="§"/>
            </a:pPr>
            <a:r>
              <a:rPr lang="en-US" sz="2000" b="1"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Title - “Homicides over the past decade”</a:t>
            </a:r>
          </a:p>
          <a:p>
            <a:pPr marL="457200" indent="-457200" algn="l">
              <a:buFont typeface="Wingdings" panose="05000000000000000000" pitchFamily="2" charset="2"/>
              <a:buChar char="§"/>
            </a:pPr>
            <a:r>
              <a:rPr lang="en-US" sz="2000"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We have selected above as our Title / theme to perform the data analysis</a:t>
            </a:r>
          </a:p>
          <a:p>
            <a:pPr marL="457200" indent="-457200" algn="l">
              <a:buFont typeface="Wingdings" panose="05000000000000000000" pitchFamily="2" charset="2"/>
              <a:buChar char="§"/>
            </a:pPr>
            <a:r>
              <a:rPr lang="en-US" sz="2000"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PROJECT 4  - Our main purpose is to use a standard dataset and utilize various tools that we learn so far i.e. – machine learning, Tableau</a:t>
            </a:r>
          </a:p>
          <a:p>
            <a:pPr marL="914400" lvl="1" indent="-457200" algn="l">
              <a:buFont typeface="Wingdings" panose="05000000000000000000" pitchFamily="2" charset="2"/>
              <a:buChar char="§"/>
            </a:pPr>
            <a:r>
              <a:rPr lang="en-US"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Ability to connect to a file set</a:t>
            </a:r>
          </a:p>
          <a:p>
            <a:pPr marL="914400" lvl="1" indent="-457200" algn="l">
              <a:buFont typeface="Wingdings" panose="05000000000000000000" pitchFamily="2" charset="2"/>
              <a:buChar char="§"/>
            </a:pPr>
            <a:r>
              <a:rPr lang="en-US"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Ability to fetch data and organize them with various useable data frame</a:t>
            </a:r>
          </a:p>
          <a:p>
            <a:pPr marL="914400" lvl="1" indent="-457200" algn="l">
              <a:buFont typeface="Wingdings" panose="05000000000000000000" pitchFamily="2" charset="2"/>
              <a:buChar char="§"/>
            </a:pPr>
            <a:r>
              <a:rPr lang="en-US"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Perform supervised model / predictions</a:t>
            </a:r>
          </a:p>
          <a:p>
            <a:pPr marL="914400" lvl="1" indent="-457200" algn="l">
              <a:buFont typeface="Wingdings" panose="05000000000000000000" pitchFamily="2" charset="2"/>
              <a:buChar char="§"/>
            </a:pPr>
            <a:r>
              <a:rPr lang="en-US"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To use correlation and create various Bar, Donut, line charts using Tableau</a:t>
            </a:r>
          </a:p>
          <a:p>
            <a:pPr marL="457200" indent="-457200" algn="l">
              <a:buFont typeface="Wingdings" panose="05000000000000000000" pitchFamily="2" charset="2"/>
              <a:buChar char="§"/>
            </a:pPr>
            <a:r>
              <a:rPr lang="en-US" sz="2000" b="1"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Data Collection- </a:t>
            </a:r>
            <a:r>
              <a:rPr lang="en-US" sz="2000"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The Washington Post collected data on more than 52,000 criminal homicides over the past decade in 50 of the largest American cities. The data included the location of the killing, whether an arrest was made and, in most cases, basic demographic information about each victim.  Reporters received data in many formats, including paper, and worked for months to clean and standardize it, comparing homicide counts and aggregate closure rates with FBI data to ensure the records were as accurate as possible.</a:t>
            </a:r>
            <a:endParaRPr lang="en-US" sz="2000" dirty="0">
              <a:solidFill>
                <a:schemeClr val="tx2">
                  <a:lumMod val="50000"/>
                </a:schemeClr>
              </a:solidFill>
            </a:endParaRPr>
          </a:p>
        </p:txBody>
      </p:sp>
    </p:spTree>
    <p:extLst>
      <p:ext uri="{BB962C8B-B14F-4D97-AF65-F5344CB8AC3E}">
        <p14:creationId xmlns:p14="http://schemas.microsoft.com/office/powerpoint/2010/main" val="761386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INSPIRATION</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10515600" cy="390779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i="0" dirty="0">
                <a:solidFill>
                  <a:schemeClr val="tx2">
                    <a:lumMod val="50000"/>
                  </a:schemeClr>
                </a:solidFill>
                <a:effectLst/>
                <a:latin typeface="Calibri Light" panose="020F0302020204030204" pitchFamily="34" charset="0"/>
                <a:ea typeface="Calibri Light" panose="020F0302020204030204" pitchFamily="34" charset="0"/>
                <a:cs typeface="Calibri Light" panose="020F0302020204030204" pitchFamily="34" charset="0"/>
              </a:rPr>
              <a:t>Why did you decide to use that topic? Inspiration, etc.</a:t>
            </a:r>
          </a:p>
          <a:p>
            <a:pPr marL="457200" indent="-457200" algn="l">
              <a:buFont typeface="Wingdings" panose="05000000000000000000" pitchFamily="2" charset="2"/>
              <a:buChar char="§"/>
            </a:pPr>
            <a:r>
              <a:rPr lang="en-US" sz="2000" b="1"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Carlos – </a:t>
            </a:r>
            <a:r>
              <a:rPr lang="en-US" sz="2000" b="0" i="0" dirty="0">
                <a:solidFill>
                  <a:schemeClr val="tx2">
                    <a:lumMod val="50000"/>
                  </a:schemeClr>
                </a:solidFill>
                <a:effectLst/>
                <a:latin typeface="Calibri Light" panose="020F0302020204030204" pitchFamily="34" charset="0"/>
                <a:ea typeface="Calibri Light" panose="020F0302020204030204" pitchFamily="34" charset="0"/>
                <a:cs typeface="Calibri Light" panose="020F0302020204030204" pitchFamily="34" charset="0"/>
              </a:rPr>
              <a:t>My inspiration is to analyzing a homicides dataset to investigate how victim age influences arrest outcomes in  cases</a:t>
            </a:r>
            <a:endParaRPr lang="en-US" sz="2000"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endParaRPr>
          </a:p>
          <a:p>
            <a:pPr marL="457200" indent="-457200" algn="l">
              <a:buFont typeface="Wingdings" panose="05000000000000000000" pitchFamily="2" charset="2"/>
              <a:buChar char="§"/>
            </a:pPr>
            <a:r>
              <a:rPr lang="en-US" sz="2000" b="1"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Raj – </a:t>
            </a:r>
            <a:r>
              <a:rPr lang="en-US" sz="2000"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To learn more about </a:t>
            </a:r>
            <a:r>
              <a:rPr lang="en-US" sz="2000" b="0" i="0" dirty="0">
                <a:solidFill>
                  <a:schemeClr val="tx2">
                    <a:lumMod val="50000"/>
                  </a:schemeClr>
                </a:solidFill>
                <a:effectLst/>
                <a:latin typeface="Calibri Light" panose="020F0302020204030204" pitchFamily="34" charset="0"/>
                <a:ea typeface="Calibri Light" panose="020F0302020204030204" pitchFamily="34" charset="0"/>
                <a:cs typeface="Calibri Light" panose="020F0302020204030204" pitchFamily="34" charset="0"/>
              </a:rPr>
              <a:t>homicides dataset and related investigation</a:t>
            </a:r>
            <a:r>
              <a:rPr lang="en-US" sz="2000"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 and used acquired knowledge of the data science bootcamp for the data analysis. Eventually, participate in the volunteer program to help community to serve better.</a:t>
            </a:r>
          </a:p>
          <a:p>
            <a:pPr marL="457200" indent="-457200" algn="l">
              <a:buFont typeface="Wingdings" panose="05000000000000000000" pitchFamily="2" charset="2"/>
              <a:buChar char="§"/>
            </a:pPr>
            <a:r>
              <a:rPr lang="en-US" sz="2000" b="1"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Ann – </a:t>
            </a:r>
            <a:r>
              <a:rPr lang="en-US" sz="2000" b="0" i="0" dirty="0">
                <a:solidFill>
                  <a:schemeClr val="tx2">
                    <a:lumMod val="50000"/>
                  </a:schemeClr>
                </a:solidFill>
                <a:effectLst/>
                <a:latin typeface="Calibri Light" panose="020F0302020204030204" pitchFamily="34" charset="0"/>
                <a:ea typeface="Calibri Light" panose="020F0302020204030204" pitchFamily="34" charset="0"/>
                <a:cs typeface="Calibri Light" panose="020F0302020204030204" pitchFamily="34" charset="0"/>
              </a:rPr>
              <a:t>I am interested in knowing more about the shared factors among all the homicide cases.</a:t>
            </a:r>
          </a:p>
          <a:p>
            <a:pPr marL="457200" indent="-457200" algn="l">
              <a:buFont typeface="Wingdings" panose="05000000000000000000" pitchFamily="2" charset="2"/>
              <a:buChar char="§"/>
            </a:pPr>
            <a:r>
              <a:rPr lang="en-US" sz="2000" b="1"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rPr>
              <a:t>John – </a:t>
            </a:r>
            <a:r>
              <a:rPr lang="en-US" sz="2000" b="0" i="0" dirty="0">
                <a:solidFill>
                  <a:schemeClr val="tx2">
                    <a:lumMod val="50000"/>
                  </a:schemeClr>
                </a:solidFill>
                <a:effectLst/>
                <a:latin typeface="Calibri Light" panose="020F0302020204030204" pitchFamily="34" charset="0"/>
                <a:ea typeface="Calibri Light" panose="020F0302020204030204" pitchFamily="34" charset="0"/>
                <a:cs typeface="Calibri Light" panose="020F0302020204030204" pitchFamily="34" charset="0"/>
              </a:rPr>
              <a:t>Homicides are never a good thing. Having a better understanding of which populations are affected will help us better address homicide to protect these demographics.</a:t>
            </a:r>
            <a:endParaRPr lang="en-US" sz="2000" dirty="0">
              <a:solidFill>
                <a:schemeClr val="tx2">
                  <a:lumMod val="50000"/>
                </a:schemeClr>
              </a:solidFill>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443407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DATA</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10515600" cy="24040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i="0" dirty="0">
                <a:solidFill>
                  <a:schemeClr val="tx2">
                    <a:lumMod val="50000"/>
                  </a:schemeClr>
                </a:solidFill>
                <a:effectLst/>
                <a:latin typeface="+mj-lt"/>
              </a:rPr>
              <a:t>Source of DATASET – Kaggle.com</a:t>
            </a:r>
          </a:p>
          <a:p>
            <a:pPr marL="800100" lvl="1" indent="-342900" algn="l">
              <a:buFont typeface="Wingdings" panose="05000000000000000000" pitchFamily="2" charset="2"/>
              <a:buChar char="§"/>
            </a:pPr>
            <a:r>
              <a:rPr lang="en-US" b="1" i="0" dirty="0">
                <a:solidFill>
                  <a:schemeClr val="tx2">
                    <a:lumMod val="50000"/>
                  </a:schemeClr>
                </a:solidFill>
                <a:effectLst/>
                <a:latin typeface="+mj-lt"/>
              </a:rPr>
              <a:t>File Name 1</a:t>
            </a:r>
            <a:r>
              <a:rPr lang="en-US" b="0" i="0" dirty="0">
                <a:solidFill>
                  <a:schemeClr val="tx2">
                    <a:lumMod val="50000"/>
                  </a:schemeClr>
                </a:solidFill>
                <a:effectLst/>
                <a:latin typeface="+mj-lt"/>
              </a:rPr>
              <a:t>	- </a:t>
            </a:r>
            <a:r>
              <a:rPr lang="en-US" dirty="0">
                <a:solidFill>
                  <a:schemeClr val="tx2">
                    <a:lumMod val="50000"/>
                  </a:schemeClr>
                </a:solidFill>
                <a:latin typeface="+mj-lt"/>
              </a:rPr>
              <a:t>homicide-data.csv     (size : ~5MB ; ~52,000 records))</a:t>
            </a:r>
          </a:p>
          <a:p>
            <a:pPr marL="800100" lvl="1" indent="-342900" algn="l">
              <a:buFont typeface="Wingdings" panose="05000000000000000000" pitchFamily="2" charset="2"/>
              <a:buChar char="§"/>
            </a:pPr>
            <a:endParaRPr lang="en-US" dirty="0">
              <a:solidFill>
                <a:schemeClr val="tx2">
                  <a:lumMod val="50000"/>
                </a:schemeClr>
              </a:solidFill>
              <a:latin typeface="+mj-lt"/>
            </a:endParaRPr>
          </a:p>
          <a:p>
            <a:pPr marL="800100" lvl="1" indent="-342900" algn="l">
              <a:buFont typeface="Wingdings" panose="05000000000000000000" pitchFamily="2" charset="2"/>
              <a:buChar char="§"/>
            </a:pPr>
            <a:r>
              <a:rPr lang="en-US" dirty="0">
                <a:solidFill>
                  <a:schemeClr val="tx2">
                    <a:lumMod val="50000"/>
                  </a:schemeClr>
                </a:solidFill>
                <a:latin typeface="+mj-lt"/>
              </a:rPr>
              <a:t>Link is as below----</a:t>
            </a:r>
          </a:p>
          <a:p>
            <a:pPr marL="800100" lvl="1" indent="-342900" algn="l">
              <a:buFont typeface="Wingdings" panose="05000000000000000000" pitchFamily="2" charset="2"/>
              <a:buChar char="§"/>
            </a:pPr>
            <a:r>
              <a:rPr lang="en-US" dirty="0">
                <a:solidFill>
                  <a:schemeClr val="bg2">
                    <a:lumMod val="50000"/>
                  </a:schemeClr>
                </a:solidFill>
                <a:latin typeface="+mj-lt"/>
                <a:hlinkClick r:id="rId3"/>
              </a:rPr>
              <a:t>https://www.kaggle.com/datasets/joebeachcapital/homicides</a:t>
            </a:r>
            <a:endParaRPr lang="en-US" dirty="0">
              <a:solidFill>
                <a:schemeClr val="bg2">
                  <a:lumMod val="50000"/>
                </a:schemeClr>
              </a:solidFill>
              <a:latin typeface="+mj-lt"/>
            </a:endParaRPr>
          </a:p>
          <a:p>
            <a:pPr lvl="1" algn="l"/>
            <a:endParaRPr lang="en-US" dirty="0">
              <a:solidFill>
                <a:schemeClr val="bg2">
                  <a:lumMod val="50000"/>
                </a:schemeClr>
              </a:solidFill>
              <a:latin typeface="+mj-lt"/>
            </a:endParaRPr>
          </a:p>
        </p:txBody>
      </p:sp>
      <p:graphicFrame>
        <p:nvGraphicFramePr>
          <p:cNvPr id="2" name="Table 1">
            <a:extLst>
              <a:ext uri="{FF2B5EF4-FFF2-40B4-BE49-F238E27FC236}">
                <a16:creationId xmlns:a16="http://schemas.microsoft.com/office/drawing/2014/main" id="{F21CA2D7-73B4-7C02-CF8F-54F84C90BC19}"/>
              </a:ext>
            </a:extLst>
          </p:cNvPr>
          <p:cNvGraphicFramePr>
            <a:graphicFrameLocks noGrp="1"/>
          </p:cNvGraphicFramePr>
          <p:nvPr>
            <p:extLst>
              <p:ext uri="{D42A27DB-BD31-4B8C-83A1-F6EECF244321}">
                <p14:modId xmlns:p14="http://schemas.microsoft.com/office/powerpoint/2010/main" val="2071777011"/>
              </p:ext>
            </p:extLst>
          </p:nvPr>
        </p:nvGraphicFramePr>
        <p:xfrm>
          <a:off x="840401" y="4615109"/>
          <a:ext cx="9906002" cy="1720110"/>
        </p:xfrm>
        <a:graphic>
          <a:graphicData uri="http://schemas.openxmlformats.org/drawingml/2006/table">
            <a:tbl>
              <a:tblPr/>
              <a:tblGrid>
                <a:gridCol w="692879">
                  <a:extLst>
                    <a:ext uri="{9D8B030D-6E8A-4147-A177-3AD203B41FA5}">
                      <a16:colId xmlns:a16="http://schemas.microsoft.com/office/drawing/2014/main" val="2272819069"/>
                    </a:ext>
                  </a:extLst>
                </a:gridCol>
                <a:gridCol w="736184">
                  <a:extLst>
                    <a:ext uri="{9D8B030D-6E8A-4147-A177-3AD203B41FA5}">
                      <a16:colId xmlns:a16="http://schemas.microsoft.com/office/drawing/2014/main" val="4044044637"/>
                    </a:ext>
                  </a:extLst>
                </a:gridCol>
                <a:gridCol w="1385757">
                  <a:extLst>
                    <a:ext uri="{9D8B030D-6E8A-4147-A177-3AD203B41FA5}">
                      <a16:colId xmlns:a16="http://schemas.microsoft.com/office/drawing/2014/main" val="1199908156"/>
                    </a:ext>
                  </a:extLst>
                </a:gridCol>
                <a:gridCol w="1775502">
                  <a:extLst>
                    <a:ext uri="{9D8B030D-6E8A-4147-A177-3AD203B41FA5}">
                      <a16:colId xmlns:a16="http://schemas.microsoft.com/office/drawing/2014/main" val="314467746"/>
                    </a:ext>
                  </a:extLst>
                </a:gridCol>
                <a:gridCol w="595443">
                  <a:extLst>
                    <a:ext uri="{9D8B030D-6E8A-4147-A177-3AD203B41FA5}">
                      <a16:colId xmlns:a16="http://schemas.microsoft.com/office/drawing/2014/main" val="3526248304"/>
                    </a:ext>
                  </a:extLst>
                </a:gridCol>
                <a:gridCol w="562964">
                  <a:extLst>
                    <a:ext uri="{9D8B030D-6E8A-4147-A177-3AD203B41FA5}">
                      <a16:colId xmlns:a16="http://schemas.microsoft.com/office/drawing/2014/main" val="4046838934"/>
                    </a:ext>
                  </a:extLst>
                </a:gridCol>
                <a:gridCol w="552138">
                  <a:extLst>
                    <a:ext uri="{9D8B030D-6E8A-4147-A177-3AD203B41FA5}">
                      <a16:colId xmlns:a16="http://schemas.microsoft.com/office/drawing/2014/main" val="644527793"/>
                    </a:ext>
                  </a:extLst>
                </a:gridCol>
                <a:gridCol w="779489">
                  <a:extLst>
                    <a:ext uri="{9D8B030D-6E8A-4147-A177-3AD203B41FA5}">
                      <a16:colId xmlns:a16="http://schemas.microsoft.com/office/drawing/2014/main" val="3298114422"/>
                    </a:ext>
                  </a:extLst>
                </a:gridCol>
                <a:gridCol w="281482">
                  <a:extLst>
                    <a:ext uri="{9D8B030D-6E8A-4147-A177-3AD203B41FA5}">
                      <a16:colId xmlns:a16="http://schemas.microsoft.com/office/drawing/2014/main" val="2223769630"/>
                    </a:ext>
                  </a:extLst>
                </a:gridCol>
                <a:gridCol w="714531">
                  <a:extLst>
                    <a:ext uri="{9D8B030D-6E8A-4147-A177-3AD203B41FA5}">
                      <a16:colId xmlns:a16="http://schemas.microsoft.com/office/drawing/2014/main" val="1449090657"/>
                    </a:ext>
                  </a:extLst>
                </a:gridCol>
                <a:gridCol w="747010">
                  <a:extLst>
                    <a:ext uri="{9D8B030D-6E8A-4147-A177-3AD203B41FA5}">
                      <a16:colId xmlns:a16="http://schemas.microsoft.com/office/drawing/2014/main" val="3282079519"/>
                    </a:ext>
                  </a:extLst>
                </a:gridCol>
                <a:gridCol w="1082623">
                  <a:extLst>
                    <a:ext uri="{9D8B030D-6E8A-4147-A177-3AD203B41FA5}">
                      <a16:colId xmlns:a16="http://schemas.microsoft.com/office/drawing/2014/main" val="1371775827"/>
                    </a:ext>
                  </a:extLst>
                </a:gridCol>
              </a:tblGrid>
              <a:tr h="158063">
                <a:tc>
                  <a:txBody>
                    <a:bodyPr/>
                    <a:lstStyle/>
                    <a:p>
                      <a:pPr algn="l" fontAlgn="b"/>
                      <a:r>
                        <a:rPr lang="en-US" sz="900" b="0" i="0" u="none" strike="noStrike" dirty="0">
                          <a:solidFill>
                            <a:srgbClr val="002060"/>
                          </a:solidFill>
                          <a:effectLst/>
                          <a:latin typeface="Calibri" panose="020F0502020204030204" pitchFamily="34" charset="0"/>
                        </a:rPr>
                        <a:t>uid</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reported_date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victim_last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victim_first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victim_race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victim_age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victim_sex</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city</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state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lat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lon</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disposition</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1518636319"/>
                  </a:ext>
                </a:extLst>
              </a:tr>
              <a:tr h="158063">
                <a:tc>
                  <a:txBody>
                    <a:bodyPr/>
                    <a:lstStyle/>
                    <a:p>
                      <a:pPr algn="l" fontAlgn="b"/>
                      <a:r>
                        <a:rPr lang="en-US" sz="900" b="0" i="0" u="none" strike="noStrike" dirty="0">
                          <a:solidFill>
                            <a:srgbClr val="002060"/>
                          </a:solidFill>
                          <a:effectLst/>
                          <a:latin typeface="Calibri" panose="020F0502020204030204" pitchFamily="34" charset="0"/>
                        </a:rPr>
                        <a:t>Alb-000001</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20100504</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GARCIA</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JUAN</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Hispanic</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78</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35.0957885</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-106.5385549</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Closed without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779040311"/>
                  </a:ext>
                </a:extLst>
              </a:tr>
              <a:tr h="158063">
                <a:tc>
                  <a:txBody>
                    <a:bodyPr/>
                    <a:lstStyle/>
                    <a:p>
                      <a:pPr algn="l" fontAlgn="b"/>
                      <a:r>
                        <a:rPr lang="en-US" sz="900" b="0" i="0" u="none" strike="noStrike" dirty="0">
                          <a:solidFill>
                            <a:srgbClr val="002060"/>
                          </a:solidFill>
                          <a:effectLst/>
                          <a:latin typeface="Calibri" panose="020F0502020204030204" pitchFamily="34" charset="0"/>
                        </a:rPr>
                        <a:t>Alb-000002</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20100216</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MONTOYA</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CAMERON</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Hispanic</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17</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35.0568104</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-106.715321</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Closed by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1586791209"/>
                  </a:ext>
                </a:extLst>
              </a:tr>
              <a:tr h="158063">
                <a:tc>
                  <a:txBody>
                    <a:bodyPr/>
                    <a:lstStyle/>
                    <a:p>
                      <a:pPr algn="l" fontAlgn="b"/>
                      <a:r>
                        <a:rPr lang="en-US" sz="900" b="0" i="0" u="none" strike="noStrike" dirty="0">
                          <a:solidFill>
                            <a:srgbClr val="002060"/>
                          </a:solidFill>
                          <a:effectLst/>
                          <a:latin typeface="Calibri" panose="020F0502020204030204" pitchFamily="34" charset="0"/>
                        </a:rPr>
                        <a:t>Alb-000003</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20100601</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SATTERFIELD</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VIVIANA</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White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15</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Female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35.086092</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-106.695568</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Closed without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262681847"/>
                  </a:ext>
                </a:extLst>
              </a:tr>
              <a:tr h="85641">
                <a:tc>
                  <a:txBody>
                    <a:bodyPr/>
                    <a:lstStyle/>
                    <a:p>
                      <a:pPr algn="l" fontAlgn="b"/>
                      <a:r>
                        <a:rPr lang="en-US" sz="900" b="0" i="0" u="none" strike="noStrike" dirty="0">
                          <a:solidFill>
                            <a:srgbClr val="002060"/>
                          </a:solidFill>
                          <a:effectLst/>
                          <a:latin typeface="Calibri" panose="020F0502020204030204" pitchFamily="34" charset="0"/>
                        </a:rPr>
                        <a:t>Alb-000004</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20100101</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MENDIOLA</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CARLOS</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Hispanic</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32</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35.0784929</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-106.5560938</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Closed by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954640208"/>
                  </a:ext>
                </a:extLst>
              </a:tr>
              <a:tr h="158063">
                <a:tc>
                  <a:txBody>
                    <a:bodyPr/>
                    <a:lstStyle/>
                    <a:p>
                      <a:pPr algn="l" fontAlgn="b"/>
                      <a:r>
                        <a:rPr lang="en-US" sz="900" b="0" i="0" u="none" strike="noStrike" dirty="0">
                          <a:solidFill>
                            <a:srgbClr val="002060"/>
                          </a:solidFill>
                          <a:effectLst/>
                          <a:latin typeface="Calibri" panose="020F0502020204030204" pitchFamily="34" charset="0"/>
                        </a:rPr>
                        <a:t>Alb-000005</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20100102</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MULA</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VIVIAN</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White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72</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Female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35.1303568</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-106.5809862</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Closed without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494756281"/>
                  </a:ext>
                </a:extLst>
              </a:tr>
              <a:tr h="158063">
                <a:tc>
                  <a:txBody>
                    <a:bodyPr/>
                    <a:lstStyle/>
                    <a:p>
                      <a:pPr algn="l" fontAlgn="b"/>
                      <a:r>
                        <a:rPr lang="en-US" sz="900" b="0" i="0" u="none" strike="noStrike" dirty="0">
                          <a:solidFill>
                            <a:srgbClr val="002060"/>
                          </a:solidFill>
                          <a:effectLst/>
                          <a:latin typeface="Calibri" panose="020F0502020204030204" pitchFamily="34" charset="0"/>
                        </a:rPr>
                        <a:t>Alb-000006</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20100126</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BOOK</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GERALDINE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White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91</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Female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35.15111</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-106.537797</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Open/No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362374855"/>
                  </a:ext>
                </a:extLst>
              </a:tr>
              <a:tr h="158063">
                <a:tc>
                  <a:txBody>
                    <a:bodyPr/>
                    <a:lstStyle/>
                    <a:p>
                      <a:pPr algn="l" fontAlgn="b"/>
                      <a:r>
                        <a:rPr lang="en-US" sz="900" b="0" i="0" u="none" strike="noStrike" dirty="0">
                          <a:solidFill>
                            <a:srgbClr val="002060"/>
                          </a:solidFill>
                          <a:effectLst/>
                          <a:latin typeface="Calibri" panose="020F0502020204030204" pitchFamily="34" charset="0"/>
                        </a:rPr>
                        <a:t>Alb-000007</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20100127</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MALDONADO</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DAVID</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Hispanic</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52</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35.1117847</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-106.7126144</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Closed by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469924822"/>
                  </a:ext>
                </a:extLst>
              </a:tr>
              <a:tr h="158063">
                <a:tc>
                  <a:txBody>
                    <a:bodyPr/>
                    <a:lstStyle/>
                    <a:p>
                      <a:pPr algn="l" fontAlgn="b"/>
                      <a:r>
                        <a:rPr lang="en-US" sz="900" b="0" i="0" u="none" strike="noStrike" dirty="0">
                          <a:solidFill>
                            <a:srgbClr val="002060"/>
                          </a:solidFill>
                          <a:effectLst/>
                          <a:latin typeface="Calibri" panose="020F0502020204030204" pitchFamily="34" charset="0"/>
                        </a:rPr>
                        <a:t>Alb-000008</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20100127</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MALDONADO</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CONNIE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Hispanic</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52</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Female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35.1117847</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-106.7126144</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Closed by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3933771439"/>
                  </a:ext>
                </a:extLst>
              </a:tr>
              <a:tr h="158063">
                <a:tc>
                  <a:txBody>
                    <a:bodyPr/>
                    <a:lstStyle/>
                    <a:p>
                      <a:pPr algn="l" fontAlgn="b"/>
                      <a:r>
                        <a:rPr lang="en-US" sz="900" b="0" i="0" u="none" strike="noStrike" dirty="0">
                          <a:solidFill>
                            <a:srgbClr val="002060"/>
                          </a:solidFill>
                          <a:effectLst/>
                          <a:latin typeface="Calibri" panose="020F0502020204030204" pitchFamily="34" charset="0"/>
                        </a:rPr>
                        <a:t>Alb-000009</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20100130</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MARTIN-LEYVA</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GUSTAVO</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White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56</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35.0753799</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-106.5534583</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Open/No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4209415693"/>
                  </a:ext>
                </a:extLst>
              </a:tr>
              <a:tr h="158063">
                <a:tc>
                  <a:txBody>
                    <a:bodyPr/>
                    <a:lstStyle/>
                    <a:p>
                      <a:pPr algn="l" fontAlgn="b"/>
                      <a:r>
                        <a:rPr lang="en-US" sz="900" b="0" i="0" u="none" strike="noStrike" dirty="0">
                          <a:solidFill>
                            <a:srgbClr val="002060"/>
                          </a:solidFill>
                          <a:effectLst/>
                          <a:latin typeface="Calibri" panose="020F0502020204030204" pitchFamily="34" charset="0"/>
                        </a:rPr>
                        <a:t>Alb-000010</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20100210</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HERRERA</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ISRAEL</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Hispanic</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43</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Male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Albuquerque</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NM</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35.0659296</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r" fontAlgn="b"/>
                      <a:r>
                        <a:rPr lang="en-US" sz="900" b="0" i="0" u="none" strike="noStrike" dirty="0">
                          <a:solidFill>
                            <a:srgbClr val="002060"/>
                          </a:solidFill>
                          <a:effectLst/>
                          <a:latin typeface="Calibri" panose="020F0502020204030204" pitchFamily="34" charset="0"/>
                        </a:rPr>
                        <a:t>-106.5722875</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tc>
                  <a:txBody>
                    <a:bodyPr/>
                    <a:lstStyle/>
                    <a:p>
                      <a:pPr algn="l" fontAlgn="b"/>
                      <a:r>
                        <a:rPr lang="en-US" sz="900" b="0" i="0" u="none" strike="noStrike" dirty="0">
                          <a:solidFill>
                            <a:srgbClr val="002060"/>
                          </a:solidFill>
                          <a:effectLst/>
                          <a:latin typeface="Calibri" panose="020F0502020204030204" pitchFamily="34" charset="0"/>
                        </a:rPr>
                        <a:t>Open/No arrest</a:t>
                      </a:r>
                    </a:p>
                  </a:txBody>
                  <a:tcPr marL="2320" marR="2320" marT="2320" marB="0" anchor="b">
                    <a:lnL w="6350" cap="flat" cmpd="sng" algn="ctr">
                      <a:solidFill>
                        <a:schemeClr val="tx1"/>
                      </a:solidFill>
                      <a:prstDash val="sysDot"/>
                      <a:round/>
                      <a:headEnd type="none" w="med" len="med"/>
                      <a:tailEnd type="none" w="med" len="med"/>
                    </a:lnL>
                    <a:lnR w="6350" cap="flat" cmpd="sng" algn="ctr">
                      <a:solidFill>
                        <a:schemeClr val="tx1"/>
                      </a:solidFill>
                      <a:prstDash val="sysDot"/>
                      <a:round/>
                      <a:headEnd type="none" w="med" len="med"/>
                      <a:tailEnd type="none" w="med" len="med"/>
                    </a:lnR>
                    <a:lnT w="6350" cap="flat" cmpd="sng" algn="ctr">
                      <a:solidFill>
                        <a:schemeClr val="tx1"/>
                      </a:solidFill>
                      <a:prstDash val="sysDot"/>
                      <a:round/>
                      <a:headEnd type="none" w="med" len="med"/>
                      <a:tailEnd type="none" w="med" len="med"/>
                    </a:lnT>
                    <a:lnB w="6350" cap="flat" cmpd="sng" algn="ctr">
                      <a:solidFill>
                        <a:schemeClr val="tx1"/>
                      </a:solidFill>
                      <a:prstDash val="sysDot"/>
                      <a:round/>
                      <a:headEnd type="none" w="med" len="med"/>
                      <a:tailEnd type="none" w="med" len="med"/>
                    </a:lnB>
                  </a:tcPr>
                </a:tc>
                <a:extLst>
                  <a:ext uri="{0D108BD9-81ED-4DB2-BD59-A6C34878D82A}">
                    <a16:rowId xmlns:a16="http://schemas.microsoft.com/office/drawing/2014/main" val="2178358873"/>
                  </a:ext>
                </a:extLst>
              </a:tr>
            </a:tbl>
          </a:graphicData>
        </a:graphic>
      </p:graphicFrame>
    </p:spTree>
    <p:extLst>
      <p:ext uri="{BB962C8B-B14F-4D97-AF65-F5344CB8AC3E}">
        <p14:creationId xmlns:p14="http://schemas.microsoft.com/office/powerpoint/2010/main" val="2381523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PLANNING</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4946500" cy="404124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i="0" dirty="0">
                <a:solidFill>
                  <a:schemeClr val="tx2">
                    <a:lumMod val="50000"/>
                  </a:schemeClr>
                </a:solidFill>
                <a:effectLst/>
                <a:latin typeface="+mj-lt"/>
              </a:rPr>
              <a:t>Color palette</a:t>
            </a:r>
          </a:p>
          <a:p>
            <a:pPr marL="285750" indent="-285750" algn="l">
              <a:buFont typeface="Wingdings" panose="05000000000000000000" pitchFamily="2" charset="2"/>
              <a:buChar char="§"/>
            </a:pPr>
            <a:r>
              <a:rPr lang="en-US" sz="2000" b="1" dirty="0">
                <a:solidFill>
                  <a:schemeClr val="tx2">
                    <a:lumMod val="50000"/>
                  </a:schemeClr>
                </a:solidFill>
                <a:latin typeface="+mj-lt"/>
              </a:rPr>
              <a:t>Mixed selection – low gray</a:t>
            </a: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sp>
        <p:nvSpPr>
          <p:cNvPr id="3" name="Content Placeholder 2">
            <a:extLst>
              <a:ext uri="{FF2B5EF4-FFF2-40B4-BE49-F238E27FC236}">
                <a16:creationId xmlns:a16="http://schemas.microsoft.com/office/drawing/2014/main" id="{A8639995-286B-C21F-C859-1A8DD700EAA9}"/>
              </a:ext>
            </a:extLst>
          </p:cNvPr>
          <p:cNvSpPr txBox="1">
            <a:spLocks/>
          </p:cNvSpPr>
          <p:nvPr/>
        </p:nvSpPr>
        <p:spPr>
          <a:xfrm>
            <a:off x="6780355" y="1561272"/>
            <a:ext cx="4946500" cy="404124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i="0" dirty="0">
                <a:solidFill>
                  <a:schemeClr val="tx2">
                    <a:lumMod val="50000"/>
                  </a:schemeClr>
                </a:solidFill>
                <a:effectLst/>
                <a:latin typeface="+mj-lt"/>
              </a:rPr>
              <a:t>Expected Outcome - of the data analysis</a:t>
            </a:r>
          </a:p>
          <a:p>
            <a:pPr marL="285750" indent="-285750" algn="l">
              <a:buFont typeface="Wingdings" panose="05000000000000000000" pitchFamily="2" charset="2"/>
              <a:buChar char="§"/>
            </a:pPr>
            <a:r>
              <a:rPr lang="en-US" sz="2000" b="0" i="0" dirty="0">
                <a:solidFill>
                  <a:schemeClr val="tx2">
                    <a:lumMod val="50000"/>
                  </a:schemeClr>
                </a:solidFill>
                <a:effectLst/>
                <a:latin typeface="+mj-lt"/>
              </a:rPr>
              <a:t>What are at least THREE research questions you want to explore/answer in this data source?</a:t>
            </a:r>
          </a:p>
          <a:p>
            <a:pPr marL="742950" lvl="1" indent="-285750" algn="l">
              <a:buFont typeface="Wingdings" panose="05000000000000000000" pitchFamily="2" charset="2"/>
              <a:buChar char="§"/>
            </a:pPr>
            <a:r>
              <a:rPr lang="en-US" b="0" i="0" dirty="0">
                <a:solidFill>
                  <a:schemeClr val="tx2">
                    <a:lumMod val="50000"/>
                  </a:schemeClr>
                </a:solidFill>
                <a:effectLst/>
                <a:latin typeface="+mj-lt"/>
              </a:rPr>
              <a:t>How race / age data summaries</a:t>
            </a:r>
          </a:p>
          <a:p>
            <a:pPr marL="742950" lvl="1" indent="-285750" algn="l">
              <a:buFont typeface="Wingdings" panose="05000000000000000000" pitchFamily="2" charset="2"/>
              <a:buChar char="§"/>
            </a:pPr>
            <a:r>
              <a:rPr lang="en-US" b="0" i="0" dirty="0">
                <a:solidFill>
                  <a:schemeClr val="tx2">
                    <a:lumMod val="50000"/>
                  </a:schemeClr>
                </a:solidFill>
                <a:effectLst/>
                <a:latin typeface="+mj-lt"/>
              </a:rPr>
              <a:t>Homicide over a period of time</a:t>
            </a:r>
            <a:endParaRPr lang="en-US" dirty="0">
              <a:solidFill>
                <a:schemeClr val="tx2">
                  <a:lumMod val="50000"/>
                </a:schemeClr>
              </a:solidFill>
              <a:latin typeface="+mj-lt"/>
            </a:endParaRPr>
          </a:p>
          <a:p>
            <a:pPr marL="742950" lvl="1" indent="-285750" algn="l">
              <a:buFont typeface="Wingdings" panose="05000000000000000000" pitchFamily="2" charset="2"/>
              <a:buChar char="§"/>
            </a:pPr>
            <a:r>
              <a:rPr lang="en-US" dirty="0">
                <a:solidFill>
                  <a:schemeClr val="tx2">
                    <a:lumMod val="50000"/>
                  </a:schemeClr>
                </a:solidFill>
                <a:latin typeface="+mj-lt"/>
              </a:rPr>
              <a:t>Census data merge with homicide data to see population / demographic</a:t>
            </a:r>
            <a:endParaRPr lang="en-US" b="0" i="0" dirty="0">
              <a:solidFill>
                <a:schemeClr val="tx2">
                  <a:lumMod val="50000"/>
                </a:schemeClr>
              </a:solidFill>
              <a:effectLst/>
              <a:latin typeface="+mj-lt"/>
            </a:endParaRPr>
          </a:p>
          <a:p>
            <a:pPr marL="285750" indent="-285750" algn="l">
              <a:buFont typeface="Wingdings" panose="05000000000000000000" pitchFamily="2" charset="2"/>
              <a:buChar char="§"/>
            </a:pPr>
            <a:r>
              <a:rPr lang="en-US" sz="2000" b="1" i="0" dirty="0">
                <a:solidFill>
                  <a:schemeClr val="tx2">
                    <a:lumMod val="50000"/>
                  </a:schemeClr>
                </a:solidFill>
                <a:effectLst/>
                <a:latin typeface="+mj-lt"/>
              </a:rPr>
              <a:t>Additional Research Questions to Answer</a:t>
            </a:r>
          </a:p>
          <a:p>
            <a:pPr marL="742950" lvl="1" indent="-285750" algn="l">
              <a:buFont typeface="Wingdings" panose="05000000000000000000" pitchFamily="2" charset="2"/>
              <a:buChar char="§"/>
            </a:pPr>
            <a:r>
              <a:rPr lang="en-US" dirty="0">
                <a:solidFill>
                  <a:schemeClr val="tx2">
                    <a:lumMod val="50000"/>
                  </a:schemeClr>
                </a:solidFill>
                <a:latin typeface="+mj-lt"/>
              </a:rPr>
              <a:t>Per 100,000 rate of homicides</a:t>
            </a: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spTree>
    <p:extLst>
      <p:ext uri="{BB962C8B-B14F-4D97-AF65-F5344CB8AC3E}">
        <p14:creationId xmlns:p14="http://schemas.microsoft.com/office/powerpoint/2010/main" val="16880176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DATA CLEANING</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4946500" cy="404124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i="0" dirty="0">
                <a:solidFill>
                  <a:schemeClr val="tx2">
                    <a:lumMod val="50000"/>
                  </a:schemeClr>
                </a:solidFill>
                <a:effectLst/>
                <a:latin typeface="+mj-lt"/>
              </a:rPr>
              <a:t>xxxxxxxxxxxxxxxxxxxxxxxxxxxxxxxxxxxxxxx</a:t>
            </a:r>
          </a:p>
          <a:p>
            <a:pPr marL="285750" indent="-285750" algn="l">
              <a:buFont typeface="Wingdings" panose="05000000000000000000" pitchFamily="2" charset="2"/>
              <a:buChar char="§"/>
            </a:pPr>
            <a:r>
              <a:rPr lang="en-US" sz="2000" b="1" dirty="0">
                <a:solidFill>
                  <a:schemeClr val="tx2">
                    <a:lumMod val="50000"/>
                  </a:schemeClr>
                </a:solidFill>
                <a:latin typeface="+mj-lt"/>
              </a:rPr>
              <a:t>xxxxxxxxxxxxxxxxxxxxxxxxxxxxxxxxxx</a:t>
            </a: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spTree>
    <p:extLst>
      <p:ext uri="{BB962C8B-B14F-4D97-AF65-F5344CB8AC3E}">
        <p14:creationId xmlns:p14="http://schemas.microsoft.com/office/powerpoint/2010/main" val="3460240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7516FE5-15CA-CC18-CA90-2A037E4A4D68}"/>
              </a:ext>
            </a:extLst>
          </p:cNvPr>
          <p:cNvSpPr txBox="1">
            <a:spLocks/>
          </p:cNvSpPr>
          <p:nvPr/>
        </p:nvSpPr>
        <p:spPr>
          <a:xfrm>
            <a:off x="946542" y="222114"/>
            <a:ext cx="10515600" cy="97830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tx2">
                    <a:lumMod val="50000"/>
                  </a:schemeClr>
                </a:solidFill>
              </a:rPr>
              <a:t>WEBSITE DEVELOPMENT</a:t>
            </a:r>
            <a:endParaRPr lang="en-US" sz="4000" dirty="0">
              <a:solidFill>
                <a:schemeClr val="tx2">
                  <a:lumMod val="50000"/>
                </a:schemeClr>
              </a:solidFill>
            </a:endParaRPr>
          </a:p>
        </p:txBody>
      </p:sp>
      <p:sp>
        <p:nvSpPr>
          <p:cNvPr id="11" name="Content Placeholder 2">
            <a:extLst>
              <a:ext uri="{FF2B5EF4-FFF2-40B4-BE49-F238E27FC236}">
                <a16:creationId xmlns:a16="http://schemas.microsoft.com/office/drawing/2014/main" id="{694FE1D8-DDD0-957B-5431-FE33F6BAB920}"/>
              </a:ext>
            </a:extLst>
          </p:cNvPr>
          <p:cNvSpPr txBox="1">
            <a:spLocks/>
          </p:cNvSpPr>
          <p:nvPr/>
        </p:nvSpPr>
        <p:spPr>
          <a:xfrm>
            <a:off x="985544" y="1561272"/>
            <a:ext cx="4946500" cy="7506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b="1" dirty="0">
                <a:solidFill>
                  <a:schemeClr val="tx2">
                    <a:lumMod val="50000"/>
                  </a:schemeClr>
                </a:solidFill>
                <a:latin typeface="+mj-lt"/>
              </a:rPr>
              <a:t>Capturing the audience attention with a video background</a:t>
            </a:r>
            <a:endParaRPr lang="en-US" sz="2000" b="1" i="0" dirty="0">
              <a:solidFill>
                <a:schemeClr val="tx2">
                  <a:lumMod val="50000"/>
                </a:schemeClr>
              </a:solidFill>
              <a:effectLst/>
              <a:latin typeface="+mj-lt"/>
            </a:endParaRPr>
          </a:p>
          <a:p>
            <a:pPr marL="285750" indent="-285750" algn="l">
              <a:buFont typeface="Wingdings" panose="05000000000000000000" pitchFamily="2" charset="2"/>
              <a:buChar char="§"/>
            </a:pPr>
            <a:endParaRPr lang="en-US" sz="2000" b="1" dirty="0">
              <a:solidFill>
                <a:schemeClr val="tx2">
                  <a:lumMod val="50000"/>
                </a:schemeClr>
              </a:solidFill>
              <a:latin typeface="+mj-lt"/>
            </a:endParaRP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pic>
        <p:nvPicPr>
          <p:cNvPr id="3" name="Picture 2" descr="A screen shot of a computer screen&#10;&#10;Description automatically generated">
            <a:extLst>
              <a:ext uri="{FF2B5EF4-FFF2-40B4-BE49-F238E27FC236}">
                <a16:creationId xmlns:a16="http://schemas.microsoft.com/office/drawing/2014/main" id="{4636D672-47BF-65EB-1309-24F01672DF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6825" y="2568293"/>
            <a:ext cx="4617457" cy="3592225"/>
          </a:xfrm>
          <a:prstGeom prst="rect">
            <a:avLst/>
          </a:prstGeom>
        </p:spPr>
      </p:pic>
      <p:pic>
        <p:nvPicPr>
          <p:cNvPr id="4" name="Home page">
            <a:hlinkClick r:id="" action="ppaction://media"/>
            <a:extLst>
              <a:ext uri="{FF2B5EF4-FFF2-40B4-BE49-F238E27FC236}">
                <a16:creationId xmlns:a16="http://schemas.microsoft.com/office/drawing/2014/main" id="{EFD2BC72-40B4-F9E6-A8E1-92AA4490F10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430153" y="2568292"/>
            <a:ext cx="6429337" cy="3592225"/>
          </a:xfrm>
          <a:prstGeom prst="rect">
            <a:avLst/>
          </a:prstGeom>
        </p:spPr>
      </p:pic>
      <p:sp>
        <p:nvSpPr>
          <p:cNvPr id="5" name="Content Placeholder 2">
            <a:extLst>
              <a:ext uri="{FF2B5EF4-FFF2-40B4-BE49-F238E27FC236}">
                <a16:creationId xmlns:a16="http://schemas.microsoft.com/office/drawing/2014/main" id="{EEE7C9AC-07FF-C7B3-88E6-7E6F2964DEAB}"/>
              </a:ext>
            </a:extLst>
          </p:cNvPr>
          <p:cNvSpPr txBox="1">
            <a:spLocks/>
          </p:cNvSpPr>
          <p:nvPr/>
        </p:nvSpPr>
        <p:spPr>
          <a:xfrm>
            <a:off x="5727197" y="1496981"/>
            <a:ext cx="4946500" cy="7506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b="1" dirty="0">
                <a:solidFill>
                  <a:schemeClr val="tx2">
                    <a:lumMod val="50000"/>
                  </a:schemeClr>
                </a:solidFill>
                <a:latin typeface="+mj-lt"/>
              </a:rPr>
              <a:t>Respecting the Topic with the tones of color </a:t>
            </a:r>
            <a:endParaRPr lang="en-US" sz="2000" b="1" i="0" dirty="0">
              <a:solidFill>
                <a:schemeClr val="tx2">
                  <a:lumMod val="50000"/>
                </a:schemeClr>
              </a:solidFill>
              <a:effectLst/>
              <a:latin typeface="+mj-lt"/>
            </a:endParaRPr>
          </a:p>
          <a:p>
            <a:pPr marL="285750" indent="-285750" algn="l">
              <a:buFont typeface="Wingdings" panose="05000000000000000000" pitchFamily="2" charset="2"/>
              <a:buChar char="§"/>
            </a:pPr>
            <a:endParaRPr lang="en-US" sz="2000" b="1" dirty="0">
              <a:solidFill>
                <a:schemeClr val="tx2">
                  <a:lumMod val="50000"/>
                </a:schemeClr>
              </a:solidFill>
              <a:latin typeface="+mj-lt"/>
            </a:endParaRPr>
          </a:p>
          <a:p>
            <a:pPr marL="742950" lvl="1" indent="-285750" algn="l">
              <a:buFont typeface="Wingdings" panose="05000000000000000000" pitchFamily="2" charset="2"/>
              <a:buChar char="§"/>
            </a:pPr>
            <a:endParaRPr lang="en-US" dirty="0">
              <a:solidFill>
                <a:schemeClr val="tx2">
                  <a:lumMod val="50000"/>
                </a:schemeClr>
              </a:solidFill>
              <a:latin typeface="+mj-lt"/>
            </a:endParaRPr>
          </a:p>
        </p:txBody>
      </p:sp>
    </p:spTree>
    <p:extLst>
      <p:ext uri="{BB962C8B-B14F-4D97-AF65-F5344CB8AC3E}">
        <p14:creationId xmlns:p14="http://schemas.microsoft.com/office/powerpoint/2010/main" val="3757946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84</TotalTime>
  <Words>712</Words>
  <Application>Microsoft Office PowerPoint</Application>
  <PresentationFormat>Widescreen</PresentationFormat>
  <Paragraphs>209</Paragraphs>
  <Slides>15</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Wingdings</vt:lpstr>
      <vt:lpstr>Office Theme</vt:lpstr>
      <vt:lpstr>Homicide over the past decade Project-4 Group-1 SMU Data Science Bootcamp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Homicide over the past decade Project 4 Data Analysis SMU Data Science Bootcamp</dc:title>
  <dc:creator>Raj Agrawal</dc:creator>
  <cp:lastModifiedBy>carlos delarosa</cp:lastModifiedBy>
  <cp:revision>4</cp:revision>
  <dcterms:created xsi:type="dcterms:W3CDTF">2023-09-17T18:48:40Z</dcterms:created>
  <dcterms:modified xsi:type="dcterms:W3CDTF">2023-09-18T23:49:21Z</dcterms:modified>
</cp:coreProperties>
</file>

<file path=docProps/thumbnail.jpeg>
</file>